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8" r:id="rId2"/>
  </p:sldMasterIdLst>
  <p:notesMasterIdLst>
    <p:notesMasterId r:id="rId35"/>
  </p:notesMasterIdLst>
  <p:handoutMasterIdLst>
    <p:handoutMasterId r:id="rId36"/>
  </p:handoutMasterIdLst>
  <p:sldIdLst>
    <p:sldId id="290" r:id="rId3"/>
    <p:sldId id="288" r:id="rId4"/>
    <p:sldId id="259" r:id="rId5"/>
    <p:sldId id="258" r:id="rId6"/>
    <p:sldId id="309" r:id="rId7"/>
    <p:sldId id="289" r:id="rId8"/>
    <p:sldId id="262" r:id="rId9"/>
    <p:sldId id="263" r:id="rId10"/>
    <p:sldId id="319" r:id="rId11"/>
    <p:sldId id="264" r:id="rId12"/>
    <p:sldId id="266" r:id="rId13"/>
    <p:sldId id="285" r:id="rId14"/>
    <p:sldId id="320" r:id="rId15"/>
    <p:sldId id="274" r:id="rId16"/>
    <p:sldId id="282" r:id="rId17"/>
    <p:sldId id="283" r:id="rId18"/>
    <p:sldId id="276" r:id="rId19"/>
    <p:sldId id="292" r:id="rId20"/>
    <p:sldId id="293" r:id="rId21"/>
    <p:sldId id="294" r:id="rId22"/>
    <p:sldId id="295" r:id="rId23"/>
    <p:sldId id="267" r:id="rId24"/>
    <p:sldId id="321" r:id="rId25"/>
    <p:sldId id="269" r:id="rId26"/>
    <p:sldId id="275" r:id="rId27"/>
    <p:sldId id="270" r:id="rId28"/>
    <p:sldId id="322" r:id="rId29"/>
    <p:sldId id="271" r:id="rId30"/>
    <p:sldId id="303" r:id="rId31"/>
    <p:sldId id="300" r:id="rId32"/>
    <p:sldId id="323" r:id="rId33"/>
    <p:sldId id="318" r:id="rId34"/>
  </p:sldIdLst>
  <p:sldSz cx="9144000" cy="5143500" type="screen16x9"/>
  <p:notesSz cx="7010400" cy="9296400"/>
  <p:embeddedFontLst>
    <p:embeddedFont>
      <p:font typeface="GT Pressura Mono" pitchFamily="2" charset="0"/>
      <p:regular r:id="rId37"/>
    </p:embeddedFont>
    <p:embeddedFont>
      <p:font typeface="Calibri"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xmlns:mv="urn:schemas-microsoft-com:mac:vml" xmlns:mc="http://schemas.openxmlformats.org/markup-compatibility/2006">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xmlns:mv="urn:schemas-microsoft-com:mac:vml" xmlns:mc="http://schemas.openxmlformats.org/markup-compatibility/2006" val="0"/>
    </p:ext>
    <p:ext uri="{D31A062A-798A-4329-ABDD-BBA856620510}">
      <p14:defaultImageDpi xmlns="" xmlns:p14="http://schemas.microsoft.com/office/powerpoint/2010/main" xmlns:mv="urn:schemas-microsoft-com:mac:vml" xmlns:mc="http://schemas.openxmlformats.org/markup-compatibility/2006" val="220"/>
    </p:ext>
    <p:ext uri="{FD5EFAAD-0ECE-453E-9831-46B23BE46B34}">
      <p15:chartTrackingRefBased xmlns="" xmlns:p15="http://schemas.microsoft.com/office/powerpoint/2012/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4971" autoAdjust="0"/>
  </p:normalViewPr>
  <p:slideViewPr>
    <p:cSldViewPr snapToGrid="0" snapToObjects="1">
      <p:cViewPr varScale="1">
        <p:scale>
          <a:sx n="76" d="100"/>
          <a:sy n="76" d="100"/>
        </p:scale>
        <p:origin x="-1140" y="-90"/>
      </p:cViewPr>
      <p:guideLst>
        <p:guide orient="horz" pos="1620"/>
        <p:guide pos="2880"/>
      </p:guideLst>
    </p:cSldViewPr>
  </p:slideViewPr>
  <p:outlineViewPr>
    <p:cViewPr>
      <p:scale>
        <a:sx n="33" d="100"/>
        <a:sy n="33" d="100"/>
      </p:scale>
      <p:origin x="0" y="11848"/>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4362487E-7025-4227-9455-13DDE1EE1428}" type="datetimeFigureOut">
              <a:rPr lang="en-US" smtClean="0"/>
              <a:pPr/>
              <a:t>1/26/2017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8F149D7-C95D-4144-AE2A-496E5041404F}" type="slidenum">
              <a:rPr lang="en-US" smtClean="0"/>
              <a:pPr/>
              <a:t>‹#›</a:t>
            </a:fld>
            <a:endParaRPr lang="en-US"/>
          </a:p>
        </p:txBody>
      </p:sp>
    </p:spTree>
    <p:extLst>
      <p:ext uri="{BB962C8B-B14F-4D97-AF65-F5344CB8AC3E}">
        <p14:creationId xmlns="" xmlns:p14="http://schemas.microsoft.com/office/powerpoint/2010/main" xmlns:mv="urn:schemas-microsoft-com:mac:vml" xmlns:mc="http://schemas.openxmlformats.org/markup-compatibility/2006" val="660489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65887" marR="0" lvl="1" indent="0" algn="l" rtl="0">
              <a:spcBef>
                <a:spcPts val="0"/>
              </a:spcBef>
              <a:buNone/>
              <a:defRPr sz="1800" b="0" i="0" u="none" strike="noStrike" cap="none">
                <a:solidFill>
                  <a:schemeClr val="dk1"/>
                </a:solidFill>
                <a:latin typeface="Calibri"/>
                <a:ea typeface="Calibri"/>
                <a:cs typeface="Calibri"/>
                <a:sym typeface="Calibri"/>
              </a:defRPr>
            </a:lvl2pPr>
            <a:lvl3pPr marL="931774" marR="0" lvl="2" indent="0" algn="l" rtl="0">
              <a:spcBef>
                <a:spcPts val="0"/>
              </a:spcBef>
              <a:buNone/>
              <a:defRPr sz="1800" b="0" i="0" u="none" strike="noStrike" cap="none">
                <a:solidFill>
                  <a:schemeClr val="dk1"/>
                </a:solidFill>
                <a:latin typeface="Calibri"/>
                <a:ea typeface="Calibri"/>
                <a:cs typeface="Calibri"/>
                <a:sym typeface="Calibri"/>
              </a:defRPr>
            </a:lvl3pPr>
            <a:lvl4pPr marL="1397660" marR="0" lvl="3" indent="0" algn="l" rtl="0">
              <a:spcBef>
                <a:spcPts val="0"/>
              </a:spcBef>
              <a:buNone/>
              <a:defRPr sz="1800" b="0" i="0" u="none" strike="noStrike" cap="none">
                <a:solidFill>
                  <a:schemeClr val="dk1"/>
                </a:solidFill>
                <a:latin typeface="Calibri"/>
                <a:ea typeface="Calibri"/>
                <a:cs typeface="Calibri"/>
                <a:sym typeface="Calibri"/>
              </a:defRPr>
            </a:lvl4pPr>
            <a:lvl5pPr marL="1863547" marR="0" lvl="4" indent="0" algn="l" rtl="0">
              <a:spcBef>
                <a:spcPts val="0"/>
              </a:spcBef>
              <a:buNone/>
              <a:defRPr sz="1800" b="0" i="0" u="none" strike="noStrike" cap="none">
                <a:solidFill>
                  <a:schemeClr val="dk1"/>
                </a:solidFill>
                <a:latin typeface="Calibri"/>
                <a:ea typeface="Calibri"/>
                <a:cs typeface="Calibri"/>
                <a:sym typeface="Calibri"/>
              </a:defRPr>
            </a:lvl5pPr>
            <a:lvl6pPr marL="2329434" marR="0" lvl="5" indent="0" algn="l" rtl="0">
              <a:spcBef>
                <a:spcPts val="0"/>
              </a:spcBef>
              <a:buNone/>
              <a:defRPr sz="1800" b="0" i="0" u="none" strike="noStrike" cap="none">
                <a:solidFill>
                  <a:schemeClr val="dk1"/>
                </a:solidFill>
                <a:latin typeface="Calibri"/>
                <a:ea typeface="Calibri"/>
                <a:cs typeface="Calibri"/>
                <a:sym typeface="Calibri"/>
              </a:defRPr>
            </a:lvl6pPr>
            <a:lvl7pPr marL="2795321" marR="0" lvl="6" indent="0" algn="l" rtl="0">
              <a:spcBef>
                <a:spcPts val="0"/>
              </a:spcBef>
              <a:buNone/>
              <a:defRPr sz="1800" b="0" i="0" u="none" strike="noStrike" cap="none">
                <a:solidFill>
                  <a:schemeClr val="dk1"/>
                </a:solidFill>
                <a:latin typeface="Calibri"/>
                <a:ea typeface="Calibri"/>
                <a:cs typeface="Calibri"/>
                <a:sym typeface="Calibri"/>
              </a:defRPr>
            </a:lvl7pPr>
            <a:lvl8pPr marL="3261208" marR="0" lvl="7" indent="0" algn="l" rtl="0">
              <a:spcBef>
                <a:spcPts val="0"/>
              </a:spcBef>
              <a:buNone/>
              <a:defRPr sz="1800" b="0" i="0" u="none" strike="noStrike" cap="none">
                <a:solidFill>
                  <a:schemeClr val="dk1"/>
                </a:solidFill>
                <a:latin typeface="Calibri"/>
                <a:ea typeface="Calibri"/>
                <a:cs typeface="Calibri"/>
                <a:sym typeface="Calibri"/>
              </a:defRPr>
            </a:lvl8pPr>
            <a:lvl9pPr marL="3727094"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smtClean="0">
                <a:solidFill>
                  <a:schemeClr val="dk1"/>
                </a:solidFill>
                <a:latin typeface="Calibri"/>
                <a:ea typeface="Calibri"/>
                <a:cs typeface="Calibri"/>
                <a:sym typeface="Calibri"/>
              </a:rPr>
              <a:pPr algn="r">
                <a:buSzPct val="25000"/>
              </a:pPr>
              <a:t>‹#›</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209757818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US" sz="1200" b="0" i="0" u="none" strike="noStrike" kern="1200" cap="none" dirty="0" smtClean="0">
                <a:solidFill>
                  <a:schemeClr val="dk1"/>
                </a:solidFill>
                <a:latin typeface="Calibri"/>
                <a:ea typeface="Calibri"/>
                <a:cs typeface="Calibri"/>
                <a:sym typeface="Calibri"/>
              </a:rPr>
              <a:t>This project was supported by a grant from </a:t>
            </a:r>
            <a:r>
              <a:rPr lang="en-US" sz="1200" b="0" i="0" u="none" strike="noStrike" kern="1200" cap="none" dirty="0" err="1" smtClean="0">
                <a:solidFill>
                  <a:schemeClr val="dk1"/>
                </a:solidFill>
                <a:latin typeface="Calibri"/>
                <a:ea typeface="Calibri"/>
                <a:cs typeface="Calibri"/>
                <a:sym typeface="Calibri"/>
              </a:rPr>
              <a:t>CIRA's</a:t>
            </a:r>
            <a:r>
              <a:rPr lang="en-US" sz="1200" b="0" i="0" u="none" strike="noStrike" kern="1200" cap="none" dirty="0" smtClean="0">
                <a:solidFill>
                  <a:schemeClr val="dk1"/>
                </a:solidFill>
                <a:latin typeface="Calibri"/>
                <a:ea typeface="Calibri"/>
                <a:cs typeface="Calibri"/>
                <a:sym typeface="Calibri"/>
              </a:rPr>
              <a:t> Community Investment Program.</a:t>
            </a: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1</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32620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Classic example of pattern </a:t>
            </a:r>
            <a:r>
              <a:rPr lang="en-US" b="0" i="0" u="sng" spc="-1" dirty="0" smtClean="0">
                <a:solidFill>
                  <a:srgbClr val="000000"/>
                </a:solidFill>
                <a:uFill>
                  <a:solidFill>
                    <a:srgbClr val="FFFFFF"/>
                  </a:solidFill>
                </a:uFill>
                <a:latin typeface="Calibri"/>
                <a:cs typeface="Calibri"/>
              </a:rPr>
              <a:t>recognition: </a:t>
            </a:r>
          </a:p>
          <a:p>
            <a:pPr marL="220104" indent="-219370"/>
            <a:r>
              <a:rPr lang="en-US" b="0" i="0" spc="-1" dirty="0" smtClean="0">
                <a:solidFill>
                  <a:srgbClr val="000000"/>
                </a:solidFill>
                <a:uFill>
                  <a:solidFill>
                    <a:srgbClr val="FFFFFF"/>
                  </a:solidFill>
                </a:uFill>
                <a:latin typeface="Calibri"/>
                <a:cs typeface="Calibri"/>
              </a:rPr>
              <a:t>Vase</a:t>
            </a:r>
            <a:r>
              <a:rPr lang="en-US" b="0" i="0" spc="-1" dirty="0">
                <a:solidFill>
                  <a:srgbClr val="000000"/>
                </a:solidFill>
                <a:uFill>
                  <a:solidFill>
                    <a:srgbClr val="FFFFFF"/>
                  </a:solidFill>
                </a:uFill>
                <a:latin typeface="Calibri"/>
                <a:cs typeface="Calibri"/>
              </a:rPr>
              <a:t>/candlestick (cultural context) </a:t>
            </a:r>
            <a:r>
              <a:rPr lang="en-US" b="0" i="0" spc="-1" dirty="0" err="1">
                <a:solidFill>
                  <a:srgbClr val="000000"/>
                </a:solidFill>
                <a:uFill>
                  <a:solidFill>
                    <a:srgbClr val="FFFFFF"/>
                  </a:solidFill>
                </a:uFill>
                <a:latin typeface="Calibri"/>
                <a:cs typeface="Calibri"/>
              </a:rPr>
              <a:t>vs</a:t>
            </a:r>
            <a:r>
              <a:rPr lang="en-US" b="0" i="0" spc="-1" dirty="0">
                <a:solidFill>
                  <a:srgbClr val="000000"/>
                </a:solidFill>
                <a:uFill>
                  <a:solidFill>
                    <a:srgbClr val="FFFFFF"/>
                  </a:solidFill>
                </a:uFill>
                <a:latin typeface="Calibri"/>
                <a:cs typeface="Calibri"/>
              </a:rPr>
              <a:t>, two faces.</a:t>
            </a:r>
          </a:p>
          <a:p>
            <a:pPr marL="220104" indent="-219370"/>
            <a:r>
              <a:rPr lang="en-US" b="0" i="0" spc="-1" dirty="0">
                <a:solidFill>
                  <a:srgbClr val="000000"/>
                </a:solidFill>
                <a:uFill>
                  <a:solidFill>
                    <a:srgbClr val="FFFFFF"/>
                  </a:solidFill>
                </a:uFill>
                <a:latin typeface="Calibri"/>
                <a:cs typeface="Calibri"/>
              </a:rPr>
              <a:t>The first time you saw this, chances are you didn’t see both: someone had to point the alternative out to you</a:t>
            </a:r>
            <a:r>
              <a:rPr lang="en-US" b="0" i="0" spc="-1" dirty="0" smtClean="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r>
              <a:rPr lang="en-US" b="0" i="0" spc="-1" dirty="0" smtClean="0">
                <a:solidFill>
                  <a:srgbClr val="000000"/>
                </a:solidFill>
                <a:uFill>
                  <a:solidFill>
                    <a:srgbClr val="FFFFFF"/>
                  </a:solidFill>
                </a:uFill>
                <a:latin typeface="Calibri"/>
                <a:cs typeface="Calibri"/>
              </a:rPr>
              <a:t>Q. What are other examples of pattern recognition?</a:t>
            </a:r>
          </a:p>
          <a:p>
            <a:pPr marL="220104" indent="-219370"/>
            <a:r>
              <a:rPr lang="en-US" b="0" i="0" spc="-1" baseline="0" dirty="0" smtClean="0">
                <a:solidFill>
                  <a:srgbClr val="000000"/>
                </a:solidFill>
                <a:uFill>
                  <a:solidFill>
                    <a:srgbClr val="FFFFFF"/>
                  </a:solidFill>
                </a:uFill>
                <a:latin typeface="Calibri"/>
                <a:cs typeface="Calibri"/>
              </a:rPr>
              <a:t>A. Possibilities include…</a:t>
            </a:r>
            <a:endParaRPr lang="en-US" b="0" i="0" spc="-1" dirty="0" smtClean="0">
              <a:solidFill>
                <a:srgbClr val="000000"/>
              </a:solidFill>
              <a:uFill>
                <a:solidFill>
                  <a:srgbClr val="FFFFFF"/>
                </a:solidFill>
              </a:uFill>
              <a:latin typeface="Calibri"/>
              <a:cs typeface="Calibri"/>
            </a:endParaRPr>
          </a:p>
          <a:p>
            <a:pPr marL="220104" indent="-219370">
              <a:buFontTx/>
              <a:buChar char="-"/>
            </a:pPr>
            <a:r>
              <a:rPr lang="en-US" b="0" i="0" spc="-1" dirty="0" smtClean="0">
                <a:solidFill>
                  <a:srgbClr val="000000"/>
                </a:solidFill>
                <a:uFill>
                  <a:solidFill>
                    <a:srgbClr val="FFFFFF"/>
                  </a:solidFill>
                </a:uFill>
                <a:latin typeface="Calibri"/>
                <a:cs typeface="Calibri"/>
              </a:rPr>
              <a:t>Facial Expressions!</a:t>
            </a:r>
          </a:p>
          <a:p>
            <a:pPr marL="220104" indent="-219370">
              <a:buFontTx/>
              <a:buChar char="-"/>
            </a:pPr>
            <a:r>
              <a:rPr lang="en-US" b="0" i="0" spc="-1" dirty="0" smtClean="0">
                <a:solidFill>
                  <a:srgbClr val="000000"/>
                </a:solidFill>
                <a:uFill>
                  <a:solidFill>
                    <a:srgbClr val="FFFFFF"/>
                  </a:solidFill>
                </a:uFill>
                <a:latin typeface="Calibri"/>
                <a:cs typeface="Calibri"/>
              </a:rPr>
              <a:t>Poetry: rhymes</a:t>
            </a:r>
          </a:p>
          <a:p>
            <a:pPr marL="220104" indent="-219370">
              <a:buFontTx/>
              <a:buChar char="-"/>
            </a:pPr>
            <a:r>
              <a:rPr lang="en-US" b="0" i="0" spc="-1" dirty="0" smtClean="0">
                <a:solidFill>
                  <a:srgbClr val="000000"/>
                </a:solidFill>
                <a:uFill>
                  <a:solidFill>
                    <a:srgbClr val="FFFFFF"/>
                  </a:solidFill>
                </a:uFill>
                <a:latin typeface="Calibri"/>
                <a:cs typeface="Calibri"/>
              </a:rPr>
              <a:t>Music: melodies, harmonies, chorus</a:t>
            </a:r>
          </a:p>
          <a:p>
            <a:pPr marL="220104" indent="-219370">
              <a:buFontTx/>
              <a:buChar char="-"/>
            </a:pPr>
            <a:r>
              <a:rPr lang="en-US" b="0" i="0" spc="-1" dirty="0" smtClean="0">
                <a:solidFill>
                  <a:srgbClr val="000000"/>
                </a:solidFill>
                <a:uFill>
                  <a:solidFill>
                    <a:srgbClr val="FFFFFF"/>
                  </a:solidFill>
                </a:uFill>
                <a:latin typeface="Calibri"/>
                <a:cs typeface="Calibri"/>
              </a:rPr>
              <a:t>Chess: how the pieces move</a:t>
            </a:r>
          </a:p>
          <a:p>
            <a:pPr marL="220104" indent="-219370"/>
            <a:endParaRPr b="0" i="0"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10</a:t>
            </a:fld>
            <a:endParaRPr lang="en"/>
          </a:p>
        </p:txBody>
      </p:sp>
    </p:spTree>
    <p:extLst>
      <p:ext uri="{BB962C8B-B14F-4D97-AF65-F5344CB8AC3E}">
        <p14:creationId xmlns="" xmlns:p14="http://schemas.microsoft.com/office/powerpoint/2010/main" xmlns:mv="urn:schemas-microsoft-com:mac:vml" xmlns:mc="http://schemas.openxmlformats.org/markup-compatibility/2006" val="796496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0" marR="0" lvl="0" indent="0" algn="l" rtl="0">
              <a:spcBef>
                <a:spcPts val="480"/>
              </a:spcBef>
              <a:buClr>
                <a:schemeClr val="lt1"/>
              </a:buClr>
              <a:buSzPct val="25000"/>
              <a:buFont typeface="Arial"/>
              <a:buNone/>
            </a:pPr>
            <a:r>
              <a:rPr lang="en-US" b="0" i="0" dirty="0" smtClean="0">
                <a:latin typeface="Calibri"/>
                <a:cs typeface="Calibri"/>
              </a:rPr>
              <a:t>“Abstract” comes from the </a:t>
            </a:r>
            <a:r>
              <a:rPr lang="en-US" b="0" i="0" dirty="0" err="1" smtClean="0">
                <a:latin typeface="Calibri"/>
                <a:cs typeface="Calibri"/>
              </a:rPr>
              <a:t>latin</a:t>
            </a:r>
            <a:r>
              <a:rPr lang="en-US" b="0" i="0" dirty="0" smtClean="0">
                <a:latin typeface="Calibri"/>
                <a:cs typeface="Calibri"/>
              </a:rPr>
              <a:t> “abs-” =</a:t>
            </a:r>
            <a:r>
              <a:rPr lang="en-US" b="0" i="0" baseline="0" dirty="0" smtClean="0">
                <a:latin typeface="Calibri"/>
                <a:cs typeface="Calibri"/>
              </a:rPr>
              <a:t> away from and “trahere” = draw.</a:t>
            </a:r>
            <a:br>
              <a:rPr lang="en-US" b="0" i="0" baseline="0" dirty="0" smtClean="0">
                <a:latin typeface="Calibri"/>
                <a:cs typeface="Calibri"/>
              </a:rPr>
            </a:br>
            <a:r>
              <a:rPr lang="en-US" b="0" i="0" baseline="0" dirty="0" smtClean="0">
                <a:latin typeface="Calibri"/>
                <a:cs typeface="Calibri"/>
              </a:rPr>
              <a:t>Abstraction is taking away/removing in order to reduce something to a set of essential characteristics (established by convention).</a:t>
            </a:r>
            <a:br>
              <a:rPr lang="en-US" b="0" i="0" baseline="0" dirty="0" smtClean="0">
                <a:latin typeface="Calibri"/>
                <a:cs typeface="Calibri"/>
              </a:rPr>
            </a:br>
            <a:r>
              <a:rPr lang="en-US" b="0" i="0" baseline="0" dirty="0" smtClean="0">
                <a:latin typeface="Calibri"/>
                <a:cs typeface="Calibri"/>
              </a:rPr>
              <a:t>Focus on the essentials then add to details in order to make it essential/important information more accessible/understandable: colours, shapes, textures, numbers…</a:t>
            </a:r>
            <a:endParaRPr lang="en-US" b="0" i="0" dirty="0" smtClean="0">
              <a:latin typeface="Calibri"/>
              <a:cs typeface="Calibri"/>
            </a:endParaRPr>
          </a:p>
          <a:p>
            <a:pPr marL="0" marR="0" lvl="0" indent="0" algn="l" rtl="0">
              <a:spcBef>
                <a:spcPts val="480"/>
              </a:spcBef>
              <a:buClr>
                <a:schemeClr val="lt1"/>
              </a:buClr>
              <a:buSzPct val="25000"/>
              <a:buFont typeface="Arial"/>
              <a:buNone/>
            </a:pPr>
            <a:endParaRPr lang="en-US" b="0" i="0" dirty="0" smtClean="0">
              <a:latin typeface="Calibri"/>
              <a:cs typeface="Calibri"/>
            </a:endParaRPr>
          </a:p>
          <a:p>
            <a:pPr marL="0" marR="0" lvl="0" indent="0" algn="l" rtl="0">
              <a:spcBef>
                <a:spcPts val="480"/>
              </a:spcBef>
              <a:buClr>
                <a:schemeClr val="lt1"/>
              </a:buClr>
              <a:buSzPct val="25000"/>
              <a:buFont typeface="Arial"/>
              <a:buNone/>
            </a:pPr>
            <a:r>
              <a:rPr lang="en-US" b="0" i="0" dirty="0" smtClean="0">
                <a:solidFill>
                  <a:srgbClr val="FFFFFF"/>
                </a:solidFill>
                <a:latin typeface="Calibri"/>
                <a:cs typeface="Calibri"/>
              </a:rPr>
              <a:t>What do these images have in common? </a:t>
            </a:r>
          </a:p>
          <a:p>
            <a:r>
              <a:rPr lang="en-CA" b="0" i="0" dirty="0" smtClean="0">
                <a:solidFill>
                  <a:srgbClr val="000000"/>
                </a:solidFill>
                <a:latin typeface="Calibri"/>
                <a:ea typeface="Arial"/>
                <a:cs typeface="Calibri"/>
                <a:sym typeface="Arial"/>
              </a:rPr>
              <a:t>They</a:t>
            </a:r>
            <a:r>
              <a:rPr lang="en-CA" b="0" i="0" baseline="0" dirty="0" smtClean="0">
                <a:solidFill>
                  <a:srgbClr val="000000"/>
                </a:solidFill>
                <a:latin typeface="Calibri"/>
                <a:ea typeface="Arial"/>
                <a:cs typeface="Calibri"/>
                <a:sym typeface="Arial"/>
              </a:rPr>
              <a:t> are all non-realistic representations of things. There are established conventions so that we can communicate and recognize the representation as being the same thing.</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Globe: We</a:t>
            </a:r>
            <a:r>
              <a:rPr lang="en-CA" b="0" i="0" baseline="0" dirty="0" smtClean="0">
                <a:solidFill>
                  <a:srgbClr val="000000"/>
                </a:solidFill>
                <a:latin typeface="Calibri"/>
                <a:ea typeface="Arial"/>
                <a:cs typeface="Calibri"/>
                <a:sym typeface="Arial"/>
              </a:rPr>
              <a:t> recognize the shape right away, but what if it were red? Then what planet would we be looking at?</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Cat: We can all agree it</a:t>
            </a:r>
            <a:r>
              <a:rPr lang="en-CA" b="0" i="0" baseline="0" dirty="0" smtClean="0">
                <a:solidFill>
                  <a:srgbClr val="000000"/>
                </a:solidFill>
                <a:latin typeface="Calibri"/>
                <a:ea typeface="Arial"/>
                <a:cs typeface="Calibri"/>
                <a:sym typeface="Arial"/>
              </a:rPr>
              <a:t> is a cat, what would it take to make it a tiger? It’s already orange…</a:t>
            </a:r>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Pie Chart:</a:t>
            </a:r>
            <a:r>
              <a:rPr lang="en-CA" b="0" i="0" baseline="0" dirty="0" smtClean="0">
                <a:solidFill>
                  <a:srgbClr val="000000"/>
                </a:solidFill>
                <a:latin typeface="Calibri"/>
                <a:ea typeface="Arial"/>
                <a:cs typeface="Calibri"/>
                <a:sym typeface="Arial"/>
              </a:rPr>
              <a:t> The data is already abstract: a column of numbers. The essential information is there, however by changing the representation, we make it easier to understand, to visualize the whole/bigger picture.</a:t>
            </a:r>
            <a:endParaRPr b="0" i="0" dirty="0" smtClean="0">
              <a:solidFill>
                <a:srgbClr val="000000"/>
              </a:solidFill>
              <a:latin typeface="Calibri"/>
              <a:ea typeface="Arial"/>
              <a:cs typeface="Calibri"/>
              <a:sym typeface="Arial"/>
            </a:endParaRPr>
          </a:p>
          <a:p>
            <a:r>
              <a:rPr lang="en-CA" b="0" i="0" dirty="0" smtClean="0">
                <a:solidFill>
                  <a:srgbClr val="000000"/>
                </a:solidFill>
                <a:latin typeface="Calibri"/>
                <a:ea typeface="Arial"/>
                <a:cs typeface="Calibri"/>
                <a:sym typeface="Arial"/>
              </a:rPr>
              <a:t/>
            </a:r>
            <a:br>
              <a:rPr lang="en-CA" b="0" i="0" dirty="0" smtClean="0">
                <a:solidFill>
                  <a:srgbClr val="000000"/>
                </a:solidFill>
                <a:latin typeface="Calibri"/>
                <a:ea typeface="Arial"/>
                <a:cs typeface="Calibri"/>
                <a:sym typeface="Arial"/>
              </a:rPr>
            </a:br>
            <a:r>
              <a:rPr lang="en-CA" b="0" i="0" dirty="0" smtClean="0">
                <a:solidFill>
                  <a:srgbClr val="000000"/>
                </a:solidFill>
                <a:latin typeface="Calibri"/>
                <a:ea typeface="Arial"/>
                <a:cs typeface="Calibri"/>
                <a:sym typeface="Arial"/>
              </a:rPr>
              <a:t>Computer a</a:t>
            </a:r>
            <a:r>
              <a:rPr lang="en" b="0" i="0" dirty="0" smtClean="0">
                <a:solidFill>
                  <a:srgbClr val="000000"/>
                </a:solidFill>
                <a:latin typeface="Calibri"/>
                <a:ea typeface="Arial"/>
                <a:cs typeface="Calibri"/>
                <a:sym typeface="Arial"/>
              </a:rPr>
              <a:t>nimation </a:t>
            </a:r>
            <a:r>
              <a:rPr lang="en" b="0" i="0" dirty="0">
                <a:solidFill>
                  <a:srgbClr val="000000"/>
                </a:solidFill>
                <a:latin typeface="Calibri"/>
                <a:ea typeface="Arial"/>
                <a:cs typeface="Calibri"/>
                <a:sym typeface="Arial"/>
              </a:rPr>
              <a:t>is a very common form of computational </a:t>
            </a:r>
            <a:r>
              <a:rPr lang="en" b="0" i="0" dirty="0" smtClean="0">
                <a:solidFill>
                  <a:srgbClr val="000000"/>
                </a:solidFill>
                <a:latin typeface="Calibri"/>
                <a:ea typeface="Arial"/>
                <a:cs typeface="Calibri"/>
                <a:sym typeface="Arial"/>
              </a:rPr>
              <a:t>abstraction</a:t>
            </a:r>
            <a:r>
              <a:rPr lang="en-CA" b="0" i="0" dirty="0" smtClean="0">
                <a:solidFill>
                  <a:srgbClr val="000000"/>
                </a:solidFill>
                <a:latin typeface="Calibri"/>
                <a:ea typeface="Arial"/>
                <a:cs typeface="Calibri"/>
                <a:sym typeface="Arial"/>
              </a:rPr>
              <a:t>:</a:t>
            </a:r>
            <a:r>
              <a:rPr lang="en-CA" b="0" i="0" baseline="0" dirty="0" smtClean="0">
                <a:solidFill>
                  <a:srgbClr val="000000"/>
                </a:solidFill>
                <a:latin typeface="Calibri"/>
                <a:ea typeface="Arial"/>
                <a:cs typeface="Calibri"/>
                <a:sym typeface="Arial"/>
              </a:rPr>
              <a:t> it is </a:t>
            </a:r>
            <a:r>
              <a:rPr lang="en" b="0" i="0" dirty="0" smtClean="0">
                <a:solidFill>
                  <a:srgbClr val="000000"/>
                </a:solidFill>
                <a:latin typeface="Calibri"/>
                <a:ea typeface="Arial"/>
                <a:cs typeface="Calibri"/>
                <a:sym typeface="Arial"/>
              </a:rPr>
              <a:t>one </a:t>
            </a:r>
            <a:r>
              <a:rPr lang="en" b="0" i="0" dirty="0">
                <a:solidFill>
                  <a:srgbClr val="000000"/>
                </a:solidFill>
                <a:latin typeface="Calibri"/>
                <a:ea typeface="Arial"/>
                <a:cs typeface="Calibri"/>
                <a:sym typeface="Arial"/>
              </a:rPr>
              <a:t>of the ways we use programming as a means of expression.</a:t>
            </a:r>
          </a:p>
          <a:p>
            <a:pPr>
              <a:buSzPct val="25000"/>
            </a:pPr>
            <a:endParaRPr b="0" i="0" dirty="0" smtClean="0">
              <a:latin typeface="Calibri"/>
              <a:cs typeface="Calibri"/>
            </a:endParaRPr>
          </a:p>
          <a:p>
            <a:pPr>
              <a:buSzPct val="25000"/>
            </a:pPr>
            <a:endParaRPr b="0" i="0" dirty="0">
              <a:latin typeface="Calibri"/>
              <a:cs typeface="Calibri"/>
            </a:endParaRPr>
          </a:p>
        </p:txBody>
      </p:sp>
      <p:sp>
        <p:nvSpPr>
          <p:cNvPr id="282" name="Shape 28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11</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596944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b="0" i="0" u="sng" spc="-1" dirty="0">
                <a:solidFill>
                  <a:srgbClr val="000000"/>
                </a:solidFill>
                <a:uFill>
                  <a:solidFill>
                    <a:srgbClr val="FFFFFF"/>
                  </a:solidFill>
                </a:uFill>
                <a:latin typeface="Calibri"/>
                <a:cs typeface="Calibri"/>
              </a:rPr>
              <a:t>Pattern recognition &amp; Abstraction</a:t>
            </a:r>
            <a:r>
              <a:rPr lang="en-US" b="0" i="0" spc="-1" dirty="0">
                <a:solidFill>
                  <a:srgbClr val="000000"/>
                </a:solidFill>
                <a:uFill>
                  <a:solidFill>
                    <a:srgbClr val="FFFFFF"/>
                  </a:solidFill>
                </a:uFill>
                <a:latin typeface="Calibri"/>
                <a:cs typeface="Calibri"/>
              </a:rPr>
              <a:t>:</a:t>
            </a:r>
          </a:p>
          <a:p>
            <a:pPr marL="220104" indent="-219370"/>
            <a:r>
              <a:rPr lang="en-US" b="0" i="0" spc="-1" dirty="0">
                <a:solidFill>
                  <a:srgbClr val="000000"/>
                </a:solidFill>
                <a:uFill>
                  <a:solidFill>
                    <a:srgbClr val="FFFFFF"/>
                  </a:solidFill>
                </a:uFill>
                <a:latin typeface="Calibri"/>
                <a:cs typeface="Calibri"/>
              </a:rPr>
              <a:t>Q. What do you see?</a:t>
            </a:r>
          </a:p>
          <a:p>
            <a:pPr marL="233677" indent="-232943">
              <a:buFontTx/>
              <a:buAutoNum type="alphaUcPeriod"/>
            </a:pPr>
            <a:r>
              <a:rPr lang="en-US" b="0" i="0" spc="-1" dirty="0">
                <a:solidFill>
                  <a:srgbClr val="000000"/>
                </a:solidFill>
                <a:uFill>
                  <a:solidFill>
                    <a:srgbClr val="FFFFFF"/>
                  </a:solidFill>
                </a:uFill>
                <a:latin typeface="Calibri"/>
                <a:cs typeface="Calibri"/>
              </a:rPr>
              <a:t>“ 2 triangles, 3 circles” </a:t>
            </a:r>
          </a:p>
          <a:p>
            <a:pPr marL="233677" indent="-232943"/>
            <a:endParaRPr lang="en-US" b="0" i="0" spc="-1" dirty="0">
              <a:solidFill>
                <a:srgbClr val="000000"/>
              </a:solidFill>
              <a:uFill>
                <a:solidFill>
                  <a:srgbClr val="FFFFFF"/>
                </a:solidFill>
              </a:uFill>
              <a:latin typeface="Calibri"/>
              <a:cs typeface="Calibri"/>
            </a:endParaRPr>
          </a:p>
          <a:p>
            <a:pPr marL="233677" indent="-232943"/>
            <a:r>
              <a:rPr lang="en-US" b="0" i="0" spc="-1" dirty="0">
                <a:solidFill>
                  <a:srgbClr val="000000"/>
                </a:solidFill>
                <a:uFill>
                  <a:solidFill>
                    <a:srgbClr val="FFFFFF"/>
                  </a:solidFill>
                </a:uFill>
                <a:latin typeface="Calibri"/>
                <a:cs typeface="Calibri"/>
              </a:rPr>
              <a:t>Point out that none of the shapes mentioned are fully drawn!</a:t>
            </a:r>
            <a:br>
              <a:rPr lang="en-US" b="0" i="0" spc="-1" dirty="0">
                <a:solidFill>
                  <a:srgbClr val="000000"/>
                </a:solidFill>
                <a:uFill>
                  <a:solidFill>
                    <a:srgbClr val="FFFFFF"/>
                  </a:solidFill>
                </a:uFill>
                <a:latin typeface="Calibri"/>
                <a:cs typeface="Calibri"/>
              </a:rPr>
            </a:br>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Pattern recognition: We have learned to identify them by being exposed to the shapes, by practicing and by being corrected (immediate feedback)…remember how you teach a child shapes!</a:t>
            </a:r>
          </a:p>
          <a:p>
            <a:pPr marL="220104" indent="-219370"/>
            <a:r>
              <a:rPr lang="en-US" b="0" i="0" spc="-1" dirty="0">
                <a:solidFill>
                  <a:srgbClr val="000000"/>
                </a:solidFill>
                <a:uFill>
                  <a:solidFill>
                    <a:srgbClr val="FFFFFF"/>
                  </a:solidFill>
                </a:uFill>
                <a:latin typeface="Calibri"/>
                <a:cs typeface="Calibri"/>
              </a:rPr>
              <a:t>Abstraction: We look for certain essential characteristics…</a:t>
            </a:r>
          </a:p>
          <a:p>
            <a:pPr marL="220104" indent="-219370"/>
            <a:endParaRPr lang="en-US" b="0" i="0" spc="-1" dirty="0">
              <a:solidFill>
                <a:srgbClr val="000000"/>
              </a:solidFill>
              <a:uFill>
                <a:solidFill>
                  <a:srgbClr val="FFFFFF"/>
                </a:solidFill>
              </a:uFill>
              <a:latin typeface="Calibri"/>
              <a:cs typeface="Calibri"/>
            </a:endParaRPr>
          </a:p>
          <a:p>
            <a:pPr marL="220104" indent="-219370"/>
            <a:r>
              <a:rPr lang="en-US" b="0" i="0" spc="-1" dirty="0">
                <a:solidFill>
                  <a:srgbClr val="000000"/>
                </a:solidFill>
                <a:uFill>
                  <a:solidFill>
                    <a:srgbClr val="FFFFFF"/>
                  </a:solidFill>
                </a:uFill>
                <a:latin typeface="Calibri"/>
                <a:cs typeface="Calibri"/>
              </a:rPr>
              <a:t>If the title of the slide had been “classic computer games” or you grew up only looking at video games, what would you see? </a:t>
            </a:r>
            <a:r>
              <a:rPr lang="en-US" b="0" i="0" spc="-1" dirty="0" err="1">
                <a:solidFill>
                  <a:srgbClr val="000000"/>
                </a:solidFill>
                <a:uFill>
                  <a:solidFill>
                    <a:srgbClr val="FFFFFF"/>
                  </a:solidFill>
                </a:uFill>
                <a:latin typeface="Calibri"/>
                <a:cs typeface="Calibri"/>
              </a:rPr>
              <a:t>Pacman</a:t>
            </a:r>
            <a:r>
              <a:rPr lang="en-US" b="0" i="0" spc="-1" dirty="0">
                <a:solidFill>
                  <a:srgbClr val="000000"/>
                </a:solidFill>
                <a:uFill>
                  <a:solidFill>
                    <a:srgbClr val="FFFFFF"/>
                  </a:solidFill>
                </a:uFill>
                <a:latin typeface="Calibri"/>
                <a:cs typeface="Calibri"/>
              </a:rPr>
              <a:t>!</a:t>
            </a:r>
          </a:p>
          <a:p>
            <a:pPr marL="220104" indent="-219370"/>
            <a:endParaRPr lang="en-US" b="0" i="0" spc="-1" dirty="0" smtClean="0">
              <a:solidFill>
                <a:srgbClr val="000000"/>
              </a:solidFill>
              <a:uFill>
                <a:solidFill>
                  <a:srgbClr val="FFFFFF"/>
                </a:solidFill>
              </a:uFill>
              <a:latin typeface="Calibri"/>
              <a:cs typeface="Calibri"/>
            </a:endParaRPr>
          </a:p>
          <a:p>
            <a:pPr marL="220104" indent="-219370"/>
            <a:endParaRPr lang="en-US" b="0" i="0" spc="-1" dirty="0">
              <a:solidFill>
                <a:srgbClr val="000000"/>
              </a:solidFill>
              <a:uFill>
                <a:solidFill>
                  <a:srgbClr val="FFFFFF"/>
                </a:solidFill>
              </a:uFill>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12</a:t>
            </a:fld>
            <a:endParaRPr lang="en"/>
          </a:p>
        </p:txBody>
      </p:sp>
    </p:spTree>
    <p:extLst>
      <p:ext uri="{BB962C8B-B14F-4D97-AF65-F5344CB8AC3E}">
        <p14:creationId xmlns="" xmlns:p14="http://schemas.microsoft.com/office/powerpoint/2010/main" xmlns:mv="urn:schemas-microsoft-com:mac:vml" xmlns:mc="http://schemas.openxmlformats.org/markup-compatibility/2006" val="271074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smtClean="0"/>
              <a:t>The</a:t>
            </a:r>
            <a:r>
              <a:rPr lang="en-US" b="0" i="0" baseline="0" dirty="0" smtClean="0"/>
              <a:t> remaining concept is logic!</a:t>
            </a:r>
            <a:endParaRPr lang="en-US" b="0" i="0" dirty="0" smtClean="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13</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marL="220104" indent="-219370"/>
            <a:r>
              <a:rPr lang="en-US" spc="-1" dirty="0">
                <a:solidFill>
                  <a:srgbClr val="000000"/>
                </a:solidFill>
                <a:uFill>
                  <a:solidFill>
                    <a:srgbClr val="FFFFFF"/>
                  </a:solidFill>
                </a:uFill>
                <a:latin typeface="Calibri"/>
                <a:cs typeface="Calibri"/>
              </a:rPr>
              <a:t>Logic is using what we know to analyze what we observe and predict what should occur: cause and effect.</a:t>
            </a:r>
            <a:br>
              <a:rPr lang="en-US" spc="-1" dirty="0">
                <a:solidFill>
                  <a:srgbClr val="000000"/>
                </a:solidFill>
                <a:uFill>
                  <a:solidFill>
                    <a:srgbClr val="FFFFFF"/>
                  </a:solidFill>
                </a:uFill>
                <a:latin typeface="Calibri"/>
                <a:cs typeface="Calibri"/>
              </a:rPr>
            </a:br>
            <a:endParaRPr lang="en-CA" dirty="0" smtClean="0">
              <a:latin typeface="Calibri"/>
              <a:cs typeface="Calibri"/>
            </a:endParaRPr>
          </a:p>
          <a:p>
            <a:r>
              <a:rPr lang="en-CA" u="sng" dirty="0" smtClean="0">
                <a:latin typeface="Calibri"/>
                <a:cs typeface="Calibri"/>
              </a:rPr>
              <a:t>Computational thinking</a:t>
            </a:r>
            <a:r>
              <a:rPr lang="en-CA" u="sng" baseline="0" dirty="0" smtClean="0">
                <a:latin typeface="Calibri"/>
                <a:cs typeface="Calibri"/>
              </a:rPr>
              <a:t> c</a:t>
            </a:r>
            <a:r>
              <a:rPr lang="en-CA" u="sng" dirty="0" smtClean="0">
                <a:latin typeface="Calibri"/>
                <a:cs typeface="Calibri"/>
              </a:rPr>
              <a:t>hallenge:</a:t>
            </a:r>
            <a:r>
              <a:rPr lang="en-CA" u="sng" baseline="0" dirty="0" smtClean="0">
                <a:latin typeface="Calibri"/>
                <a:cs typeface="Calibri"/>
              </a:rPr>
              <a:t> </a:t>
            </a:r>
            <a:r>
              <a:rPr lang="en-CA" baseline="0" dirty="0" smtClean="0">
                <a:latin typeface="Calibri"/>
                <a:cs typeface="Calibri"/>
              </a:rPr>
              <a:t/>
            </a:r>
            <a:br>
              <a:rPr lang="en-CA" baseline="0" dirty="0" smtClean="0">
                <a:latin typeface="Calibri"/>
                <a:cs typeface="Calibri"/>
              </a:rPr>
            </a:br>
            <a:r>
              <a:rPr lang="en-CA" baseline="0" dirty="0" smtClean="0">
                <a:latin typeface="Calibri"/>
                <a:cs typeface="Calibri"/>
              </a:rPr>
              <a:t>Show the challenge and ask immediately “Is this a simple question?”</a:t>
            </a:r>
            <a:br>
              <a:rPr lang="en-CA" baseline="0" dirty="0" smtClean="0">
                <a:latin typeface="Calibri"/>
                <a:cs typeface="Calibri"/>
              </a:rPr>
            </a:br>
            <a:endParaRPr dirty="0">
              <a:latin typeface="Calibri"/>
              <a:cs typeface="Calibri"/>
            </a:endParaRPr>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14</a:t>
            </a:fld>
            <a:endParaRPr lang="en"/>
          </a:p>
        </p:txBody>
      </p:sp>
    </p:spTree>
    <p:extLst>
      <p:ext uri="{BB962C8B-B14F-4D97-AF65-F5344CB8AC3E}">
        <p14:creationId xmlns="" xmlns:p14="http://schemas.microsoft.com/office/powerpoint/2010/main" xmlns:mv="urn:schemas-microsoft-com:mac:vml" xmlns:mc="http://schemas.openxmlformats.org/markup-compatibility/2006" val="333947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Let’s change the formatting…</a:t>
            </a:r>
            <a:endParaRPr lang="en-US" dirty="0" smtClean="0"/>
          </a:p>
          <a:p>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15</a:t>
            </a:fld>
            <a:endParaRPr lang="en"/>
          </a:p>
        </p:txBody>
      </p:sp>
    </p:spTree>
    <p:extLst>
      <p:ext uri="{BB962C8B-B14F-4D97-AF65-F5344CB8AC3E}">
        <p14:creationId xmlns="" xmlns:p14="http://schemas.microsoft.com/office/powerpoint/2010/main" xmlns:mv="urn:schemas-microsoft-com:mac:vml" xmlns:mc="http://schemas.openxmlformats.org/markup-compatibility/2006" val="363979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US" u="sng" dirty="0" smtClean="0"/>
              <a:t>What about looking</a:t>
            </a:r>
            <a:r>
              <a:rPr lang="en-US" u="sng" baseline="0" dirty="0" smtClean="0"/>
              <a:t> at it differently?</a:t>
            </a:r>
            <a:br>
              <a:rPr lang="en-US" u="sng" baseline="0" dirty="0" smtClean="0"/>
            </a:br>
            <a:r>
              <a:rPr lang="en-US" baseline="0" dirty="0" smtClean="0"/>
              <a:t>We can change the formatting some more:</a:t>
            </a:r>
            <a:br>
              <a:rPr lang="en-US" baseline="0" dirty="0" smtClean="0"/>
            </a:br>
            <a:r>
              <a:rPr lang="en-US" baseline="0" dirty="0" smtClean="0"/>
              <a:t/>
            </a:r>
            <a:br>
              <a:rPr lang="en-US" baseline="0" dirty="0" smtClean="0"/>
            </a:br>
            <a:r>
              <a:rPr lang="en-US" baseline="0" dirty="0" smtClean="0"/>
              <a:t>Which do you find easier to understand: the first or the second organization of information? Why?</a:t>
            </a:r>
            <a:br>
              <a:rPr lang="en-US" baseline="0" dirty="0" smtClean="0"/>
            </a:br>
            <a:r>
              <a:rPr lang="en-US" b="1" baseline="0" dirty="0" smtClean="0"/>
              <a:t/>
            </a:r>
            <a:br>
              <a:rPr lang="en-US" b="1" baseline="0" dirty="0" smtClean="0"/>
            </a:br>
            <a:r>
              <a:rPr lang="en-US" b="1" baseline="0" dirty="0" smtClean="0"/>
              <a:t>Now let’s solve it! </a:t>
            </a:r>
            <a:r>
              <a:rPr lang="en-US" b="1" i="1" baseline="0" dirty="0" smtClean="0"/>
              <a:t>Let the participants work it out,</a:t>
            </a:r>
            <a:r>
              <a:rPr lang="en-US" b="1" baseline="0" dirty="0" smtClean="0"/>
              <a:t/>
            </a:r>
            <a:br>
              <a:rPr lang="en-US" b="1" baseline="0" dirty="0" smtClean="0"/>
            </a:br>
            <a:r>
              <a:rPr lang="en-US" b="1" baseline="0" dirty="0" smtClean="0"/>
              <a:t>Raise your hand when you’re ready…(gives everyone a bit of time)</a:t>
            </a:r>
            <a:br>
              <a:rPr lang="en-US" b="1" baseline="0" dirty="0" smtClean="0"/>
            </a:br>
            <a:r>
              <a:rPr lang="en-US" b="1" baseline="0" dirty="0" smtClean="0"/>
              <a:t> </a:t>
            </a:r>
            <a:br>
              <a:rPr lang="en-US" b="1" baseline="0" dirty="0" smtClean="0"/>
            </a:br>
            <a:r>
              <a:rPr lang="en-US" baseline="0" dirty="0" smtClean="0"/>
              <a:t>There are two ways to solve it: start with “tomorrow” and work your way up, or start from “the day after” and work your way down.</a:t>
            </a:r>
            <a:endParaRPr lang="en-US" dirty="0" smtClean="0"/>
          </a:p>
          <a:p>
            <a:r>
              <a:rPr lang="en-CA" dirty="0" smtClean="0"/>
              <a:t>Answer: it’s today</a:t>
            </a:r>
            <a:r>
              <a:rPr lang="en-CA" baseline="0" dirty="0" smtClean="0"/>
              <a:t> = Friday!</a:t>
            </a:r>
            <a:br>
              <a:rPr lang="en-CA" baseline="0" dirty="0" smtClean="0"/>
            </a:br>
            <a:r>
              <a:rPr lang="en-CA" baseline="0" dirty="0" smtClean="0"/>
              <a:t/>
            </a:r>
            <a:br>
              <a:rPr lang="en-CA" baseline="0" dirty="0" smtClean="0"/>
            </a:br>
            <a:r>
              <a:rPr lang="en-CA" baseline="0" dirty="0" smtClean="0"/>
              <a:t>Did you notice the pattern?</a:t>
            </a:r>
          </a:p>
          <a:p>
            <a:r>
              <a:rPr lang="en-CA" baseline="0" dirty="0" smtClean="0"/>
              <a:t> “day after + day before” and then </a:t>
            </a:r>
          </a:p>
          <a:p>
            <a:r>
              <a:rPr lang="en-CA" baseline="0" dirty="0" smtClean="0"/>
              <a:t>“day before + tomorrow” which can be substituted with “day before + day after”</a:t>
            </a:r>
            <a:br>
              <a:rPr lang="en-CA" baseline="0" dirty="0" smtClean="0"/>
            </a:br>
            <a:r>
              <a:rPr lang="en-CA" baseline="0" dirty="0" smtClean="0"/>
              <a:t>so these two lines cancel each other out...</a:t>
            </a:r>
          </a:p>
          <a:p>
            <a:r>
              <a:rPr lang="en-CA" baseline="0" dirty="0" smtClean="0"/>
              <a:t/>
            </a:r>
            <a:br>
              <a:rPr lang="en-CA" baseline="0" dirty="0" smtClean="0"/>
            </a:br>
            <a:r>
              <a:rPr lang="en-CA" baseline="0" dirty="0" smtClean="0"/>
              <a:t>Indenting allows you to see the “inside-out”, “bottom-up” possibilities more easily and is something that is widely used in computer programming languages as a way to organise the code.</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16</a:t>
            </a:fld>
            <a:endParaRPr lang="en"/>
          </a:p>
        </p:txBody>
      </p:sp>
    </p:spTree>
    <p:extLst>
      <p:ext uri="{BB962C8B-B14F-4D97-AF65-F5344CB8AC3E}">
        <p14:creationId xmlns="" xmlns:p14="http://schemas.microsoft.com/office/powerpoint/2010/main" xmlns:mv="urn:schemas-microsoft-com:mac:vml" xmlns:mc="http://schemas.openxmlformats.org/markup-compatibility/2006" val="279454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Now</a:t>
            </a:r>
            <a:r>
              <a:rPr lang="en-CA" baseline="0" dirty="0" smtClean="0"/>
              <a:t> that you’ve worked through it and solved it, here’s o</a:t>
            </a:r>
            <a:r>
              <a:rPr lang="en-CA" dirty="0" smtClean="0"/>
              <a:t>ne final way of looking at it.</a:t>
            </a:r>
            <a:br>
              <a:rPr lang="en-CA" dirty="0" smtClean="0"/>
            </a:br>
            <a:r>
              <a:rPr lang="en-CA" dirty="0" smtClean="0"/>
              <a:t>L</a:t>
            </a:r>
            <a:r>
              <a:rPr lang="en-CA" baseline="0" dirty="0" smtClean="0"/>
              <a:t>et’s change the formatting slightly…</a:t>
            </a:r>
            <a:br>
              <a:rPr lang="en-CA" baseline="0" dirty="0" smtClean="0"/>
            </a:br>
            <a:r>
              <a:rPr lang="en-CA" baseline="0" dirty="0" smtClean="0"/>
              <a:t/>
            </a:r>
            <a:br>
              <a:rPr lang="en-CA" baseline="0" dirty="0" smtClean="0"/>
            </a:br>
            <a:r>
              <a:rPr lang="en-CA" baseline="0" dirty="0" smtClean="0"/>
              <a:t>Adding parentheses is a concise way of decomposing the problem, each set indicates a new line (and an indentation)…</a:t>
            </a:r>
            <a:br>
              <a:rPr lang="en-CA" baseline="0" dirty="0" smtClean="0"/>
            </a:br>
            <a:r>
              <a:rPr lang="en-CA" baseline="0" dirty="0" smtClean="0"/>
              <a:t>How is this useful?  (go to next slide)</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17</a:t>
            </a:fld>
            <a:endParaRPr lang="en"/>
          </a:p>
        </p:txBody>
      </p:sp>
    </p:spTree>
    <p:extLst>
      <p:ext uri="{BB962C8B-B14F-4D97-AF65-F5344CB8AC3E}">
        <p14:creationId xmlns="" xmlns:p14="http://schemas.microsoft.com/office/powerpoint/2010/main" xmlns:mv="urn:schemas-microsoft-com:mac:vml" xmlns:mc="http://schemas.openxmlformats.org/markup-compatibility/2006" val="166122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pPr defTabSz="465887">
              <a:defRPr/>
            </a:pPr>
            <a:r>
              <a:rPr lang="en-CA" u="sng" dirty="0" smtClean="0"/>
              <a:t>(Computational thinking</a:t>
            </a:r>
            <a:r>
              <a:rPr lang="en-CA" u="sng" baseline="0" dirty="0" smtClean="0"/>
              <a:t> c</a:t>
            </a:r>
            <a:r>
              <a:rPr lang="en-CA" u="sng" dirty="0" smtClean="0"/>
              <a:t>hallenge: recap)</a:t>
            </a:r>
            <a:r>
              <a:rPr lang="en-CA" dirty="0" smtClean="0"/>
              <a:t/>
            </a:r>
            <a:br>
              <a:rPr lang="en-CA" dirty="0" smtClean="0"/>
            </a:br>
            <a:r>
              <a:rPr lang="en-CA" dirty="0" smtClean="0"/>
              <a:t/>
            </a:r>
            <a:br>
              <a:rPr lang="en-CA" dirty="0" smtClean="0"/>
            </a:br>
            <a:r>
              <a:rPr lang="en-CA" dirty="0" smtClean="0"/>
              <a:t>Let’s recap:</a:t>
            </a:r>
            <a:r>
              <a:rPr lang="en-CA" baseline="0" dirty="0" smtClean="0"/>
              <a:t> </a:t>
            </a:r>
            <a:r>
              <a:rPr lang="en-CA" dirty="0" smtClean="0"/>
              <a:t>Is this a</a:t>
            </a:r>
            <a:r>
              <a:rPr lang="en-CA" baseline="0" dirty="0" smtClean="0"/>
              <a:t> simple </a:t>
            </a:r>
            <a:r>
              <a:rPr lang="en-CA" dirty="0" smtClean="0"/>
              <a:t>problem</a:t>
            </a:r>
            <a:r>
              <a:rPr lang="en-CA" baseline="0" dirty="0" smtClean="0"/>
              <a:t> to solve now?</a:t>
            </a:r>
            <a:br>
              <a:rPr lang="en-CA" baseline="0" dirty="0" smtClean="0"/>
            </a:br>
            <a:r>
              <a:rPr lang="en-CA" baseline="0" dirty="0" smtClean="0"/>
              <a:t>Note I asked whether it was simple, not whether it was easy…</a:t>
            </a:r>
            <a:br>
              <a:rPr lang="en-CA" baseline="0" dirty="0" smtClean="0"/>
            </a:br>
            <a:r>
              <a:rPr lang="en-CA" baseline="0" dirty="0" smtClean="0"/>
              <a:t/>
            </a:r>
            <a:br>
              <a:rPr lang="en-CA" baseline="0" dirty="0" smtClean="0"/>
            </a:br>
            <a:r>
              <a:rPr lang="en-CA" baseline="0" dirty="0" smtClean="0"/>
              <a:t>You have worked through it and learned how to do it: it may not be easy but it has become simple.</a:t>
            </a:r>
            <a:endParaRPr lang="en-CA" dirty="0" smtClean="0"/>
          </a:p>
          <a:p>
            <a:r>
              <a:rPr lang="en-CA" baseline="0" dirty="0" smtClean="0"/>
              <a:t/>
            </a:r>
            <a:br>
              <a:rPr lang="en-CA" baseline="0" dirty="0" smtClean="0"/>
            </a:br>
            <a:r>
              <a:rPr lang="en-CA" dirty="0" smtClean="0"/>
              <a:t>Now when you are given a similar</a:t>
            </a:r>
            <a:r>
              <a:rPr lang="en-CA" baseline="0" dirty="0" smtClean="0"/>
              <a:t> problem, you have various strategies to solve it…</a:t>
            </a:r>
            <a:br>
              <a:rPr lang="en-CA" baseline="0" dirty="0" smtClean="0"/>
            </a:br>
            <a:r>
              <a:rPr lang="en-CA" baseline="0" dirty="0" smtClean="0"/>
              <a:t>Write it out again on different lines or….put in the parentheses and remember that they represent new lines.</a:t>
            </a:r>
            <a:br>
              <a:rPr lang="en-CA" baseline="0" dirty="0" smtClean="0"/>
            </a:br>
            <a:r>
              <a:rPr lang="en-CA" baseline="0" dirty="0" smtClean="0"/>
              <a:t>So now, you can go home and figure out the problem with parentheses - that’s right practice will always help consolidate learning!</a:t>
            </a:r>
            <a:r>
              <a:rPr lang="en-CA" dirty="0" smtClean="0"/>
              <a:t/>
            </a:r>
            <a:br>
              <a:rPr lang="en-CA" dirty="0" smtClean="0"/>
            </a:br>
            <a:r>
              <a:rPr lang="en-CA" dirty="0" smtClean="0"/>
              <a:t/>
            </a:r>
            <a:br>
              <a:rPr lang="en-CA" dirty="0" smtClean="0"/>
            </a:br>
            <a:r>
              <a:rPr lang="en-CA" dirty="0" smtClean="0"/>
              <a:t>What have</a:t>
            </a:r>
            <a:r>
              <a:rPr lang="en-CA" baseline="0" dirty="0" smtClean="0"/>
              <a:t> you gained from working on this complex problem? </a:t>
            </a:r>
            <a:br>
              <a:rPr lang="en-CA" baseline="0" dirty="0" smtClean="0"/>
            </a:br>
            <a:r>
              <a:rPr lang="en-CA" baseline="0" dirty="0" smtClean="0"/>
              <a:t>We have improved our skills in decomposition, logic and pattern recognition and learned a new algorithm to solve the problem the next time a similar problem is encountered…</a:t>
            </a:r>
            <a:br>
              <a:rPr lang="en-CA" baseline="0" dirty="0" smtClean="0"/>
            </a:br>
            <a:r>
              <a:rPr lang="en-CA" baseline="0" dirty="0" smtClean="0"/>
              <a:t>Yes, all with one small and complex challenge and a little help! </a:t>
            </a:r>
            <a:br>
              <a:rPr lang="en-CA" baseline="0" dirty="0" smtClean="0"/>
            </a:br>
            <a:r>
              <a:rPr lang="en-CA" baseline="0" dirty="0" smtClean="0"/>
              <a:t/>
            </a:r>
            <a:br>
              <a:rPr lang="en-CA" baseline="0" dirty="0" smtClean="0"/>
            </a:b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18</a:t>
            </a:fld>
            <a:endParaRPr lang="en"/>
          </a:p>
        </p:txBody>
      </p:sp>
    </p:spTree>
    <p:extLst>
      <p:ext uri="{BB962C8B-B14F-4D97-AF65-F5344CB8AC3E}">
        <p14:creationId xmlns="" xmlns:p14="http://schemas.microsoft.com/office/powerpoint/2010/main" xmlns:mv="urn:schemas-microsoft-com:mac:vml" xmlns:mc="http://schemas.openxmlformats.org/markup-compatibility/2006" val="3224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Additional computational thinking</a:t>
            </a:r>
            <a:r>
              <a:rPr lang="en-CA" baseline="0" dirty="0" smtClean="0"/>
              <a:t> challenge- if time permits.</a:t>
            </a:r>
            <a:endParaRPr dirty="0"/>
          </a:p>
        </p:txBody>
      </p:sp>
      <p:sp>
        <p:nvSpPr>
          <p:cNvPr id="267" name="Shape 267"/>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19</a:t>
            </a:fld>
            <a:endParaRPr lang="en"/>
          </a:p>
        </p:txBody>
      </p:sp>
    </p:spTree>
    <p:extLst>
      <p:ext uri="{BB962C8B-B14F-4D97-AF65-F5344CB8AC3E}">
        <p14:creationId xmlns="" xmlns:p14="http://schemas.microsoft.com/office/powerpoint/2010/main" xmlns:mv="urn:schemas-microsoft-com:mac:vml" xmlns:mc="http://schemas.openxmlformats.org/markup-compatibility/2006" val="159487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a:p>
        </p:txBody>
      </p:sp>
      <p:sp>
        <p:nvSpPr>
          <p:cNvPr id="158" name="Shape 1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xmlns:mv="urn:schemas-microsoft-com:mac:vml" xmlns:mc="http://schemas.openxmlformats.org/markup-compatibility/2006" val="4214837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CA" dirty="0" smtClean="0"/>
              <a:t>By adding </a:t>
            </a:r>
            <a:r>
              <a:rPr lang="en" dirty="0" smtClean="0"/>
              <a:t>1 to 200 we get 201,  2 to 199 we get 201, etc.  </a:t>
            </a:r>
            <a:r>
              <a:rPr lang="en-CA" dirty="0" smtClean="0"/>
              <a:t/>
            </a:r>
            <a:br>
              <a:rPr lang="en-CA" dirty="0" smtClean="0"/>
            </a:br>
            <a:r>
              <a:rPr lang="en" dirty="0" smtClean="0"/>
              <a:t>This </a:t>
            </a:r>
            <a:r>
              <a:rPr lang="en-CA" dirty="0" smtClean="0"/>
              <a:t>gives us a</a:t>
            </a:r>
            <a:r>
              <a:rPr lang="en" dirty="0" smtClean="0"/>
              <a:t> pattern that </a:t>
            </a:r>
            <a:r>
              <a:rPr lang="en-CA" dirty="0" smtClean="0"/>
              <a:t>from</a:t>
            </a:r>
            <a:r>
              <a:rPr lang="en-CA" baseline="0" dirty="0" smtClean="0"/>
              <a:t> which we can create a simple algorithm: </a:t>
            </a:r>
            <a:r>
              <a:rPr lang="en" dirty="0" smtClean="0"/>
              <a:t> into a simple formula 201 x 100 (pairs)</a:t>
            </a:r>
            <a:r>
              <a:rPr lang="en-CA" dirty="0" smtClean="0"/>
              <a:t>.</a:t>
            </a:r>
            <a:endParaRPr lang="en" dirty="0" smtClean="0"/>
          </a:p>
          <a:p>
            <a:endParaRPr dirty="0" smtClean="0"/>
          </a:p>
          <a:p>
            <a:r>
              <a:rPr lang="en" dirty="0"/>
              <a:t>Solving this problem uses decomposition, logic and pattern recognition.  We’ve reduced a very long algorithm, into a much simpler efficient one through Computational Thinking. </a:t>
            </a: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20</a:t>
            </a:fld>
            <a:endParaRPr lang="en"/>
          </a:p>
        </p:txBody>
      </p:sp>
    </p:spTree>
    <p:extLst>
      <p:ext uri="{BB962C8B-B14F-4D97-AF65-F5344CB8AC3E}">
        <p14:creationId xmlns="" xmlns:p14="http://schemas.microsoft.com/office/powerpoint/2010/main" xmlns:mv="urn:schemas-microsoft-com:mac:vml" xmlns:mc="http://schemas.openxmlformats.org/markup-compatibility/2006" val="1487514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 sz="1200" b="0" i="0" dirty="0">
                <a:latin typeface="Calibri"/>
                <a:cs typeface="Calibri"/>
              </a:rPr>
              <a:t>If we add 1 to 200 we get 201,  2 to 199 we get 201, etc.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This </a:t>
            </a:r>
            <a:r>
              <a:rPr lang="en-CA" sz="1200" b="0" i="0" dirty="0" smtClean="0">
                <a:latin typeface="Calibri"/>
                <a:cs typeface="Calibri"/>
              </a:rPr>
              <a:t>gives us a</a:t>
            </a:r>
            <a:r>
              <a:rPr lang="en" sz="1200" b="0" i="0" dirty="0" smtClean="0">
                <a:latin typeface="Calibri"/>
                <a:cs typeface="Calibri"/>
              </a:rPr>
              <a:t> </a:t>
            </a:r>
            <a:r>
              <a:rPr lang="en" sz="1200" b="0" i="0" dirty="0">
                <a:latin typeface="Calibri"/>
                <a:cs typeface="Calibri"/>
              </a:rPr>
              <a:t>pattern that </a:t>
            </a:r>
            <a:r>
              <a:rPr lang="en-CA" sz="1200" b="0" i="0" dirty="0" smtClean="0">
                <a:latin typeface="Calibri"/>
                <a:cs typeface="Calibri"/>
              </a:rPr>
              <a:t>from</a:t>
            </a:r>
            <a:r>
              <a:rPr lang="en-CA" sz="1200" b="0" i="0" baseline="0" dirty="0" smtClean="0">
                <a:latin typeface="Calibri"/>
                <a:cs typeface="Calibri"/>
              </a:rPr>
              <a:t> which we can create a simple algorithm: </a:t>
            </a:r>
            <a:r>
              <a:rPr lang="en" sz="1200" b="0" i="0" dirty="0" smtClean="0">
                <a:latin typeface="Calibri"/>
                <a:cs typeface="Calibri"/>
              </a:rPr>
              <a:t> </a:t>
            </a:r>
            <a:r>
              <a:rPr lang="en" sz="1200" b="0" i="0" dirty="0">
                <a:latin typeface="Calibri"/>
                <a:cs typeface="Calibri"/>
              </a:rPr>
              <a:t>into a simple formula 201 x 100 (pairs</a:t>
            </a:r>
            <a:r>
              <a:rPr lang="en" sz="1200" b="0" i="0" dirty="0" smtClean="0">
                <a:latin typeface="Calibri"/>
                <a:cs typeface="Calibri"/>
              </a:rPr>
              <a:t>)</a:t>
            </a:r>
            <a:r>
              <a:rPr lang="en-CA" sz="1200" b="0" i="0" dirty="0" smtClean="0">
                <a:latin typeface="Calibri"/>
                <a:cs typeface="Calibri"/>
              </a:rPr>
              <a:t>.</a:t>
            </a:r>
            <a:endParaRPr lang="en" sz="1200" b="0" i="0" dirty="0">
              <a:latin typeface="Calibri"/>
              <a:cs typeface="Calibri"/>
            </a:endParaRPr>
          </a:p>
          <a:p>
            <a:endParaRPr sz="1200" b="0" i="0" dirty="0">
              <a:latin typeface="Calibri"/>
              <a:cs typeface="Calibri"/>
            </a:endParaRPr>
          </a:p>
          <a:p>
            <a:r>
              <a:rPr lang="en" sz="1200" b="0" i="0" dirty="0">
                <a:latin typeface="Calibri"/>
                <a:cs typeface="Calibri"/>
              </a:rPr>
              <a:t>Solving this problem uses decomposition, logic and pattern recognition.  </a:t>
            </a:r>
            <a:r>
              <a:rPr lang="en-CA" sz="1200" b="0" i="0" dirty="0" smtClean="0">
                <a:latin typeface="Calibri"/>
                <a:cs typeface="Calibri"/>
              </a:rPr>
              <a:t/>
            </a:r>
            <a:br>
              <a:rPr lang="en-CA" sz="1200" b="0" i="0" dirty="0" smtClean="0">
                <a:latin typeface="Calibri"/>
                <a:cs typeface="Calibri"/>
              </a:rPr>
            </a:br>
            <a:r>
              <a:rPr lang="en" sz="1200" b="0" i="0" dirty="0" smtClean="0">
                <a:latin typeface="Calibri"/>
                <a:cs typeface="Calibri"/>
              </a:rPr>
              <a:t>We’ve </a:t>
            </a:r>
            <a:r>
              <a:rPr lang="en-CA" sz="1200" b="0" i="0" dirty="0" smtClean="0">
                <a:latin typeface="Calibri"/>
                <a:cs typeface="Calibri"/>
              </a:rPr>
              <a:t>found an</a:t>
            </a:r>
            <a:r>
              <a:rPr lang="en-CA" sz="1200" b="0" i="0" baseline="0" dirty="0" smtClean="0">
                <a:latin typeface="Calibri"/>
                <a:cs typeface="Calibri"/>
              </a:rPr>
              <a:t> </a:t>
            </a:r>
            <a:r>
              <a:rPr lang="en" sz="1200" b="0" i="0" dirty="0" smtClean="0">
                <a:latin typeface="Calibri"/>
                <a:cs typeface="Calibri"/>
              </a:rPr>
              <a:t>efficient </a:t>
            </a:r>
            <a:r>
              <a:rPr lang="en-CA" sz="1200" b="0" i="0" dirty="0" smtClean="0">
                <a:latin typeface="Calibri"/>
                <a:cs typeface="Calibri"/>
              </a:rPr>
              <a:t>algorithm</a:t>
            </a:r>
            <a:r>
              <a:rPr lang="en-CA" sz="1200" b="0" i="0" baseline="0" dirty="0" smtClean="0">
                <a:latin typeface="Calibri"/>
                <a:cs typeface="Calibri"/>
              </a:rPr>
              <a:t> </a:t>
            </a:r>
            <a:r>
              <a:rPr lang="en" sz="1200" b="0" i="0" dirty="0" smtClean="0">
                <a:latin typeface="Calibri"/>
                <a:cs typeface="Calibri"/>
              </a:rPr>
              <a:t>through </a:t>
            </a:r>
            <a:r>
              <a:rPr lang="en" sz="1200" b="0" i="0" dirty="0">
                <a:latin typeface="Calibri"/>
                <a:cs typeface="Calibri"/>
              </a:rPr>
              <a:t>Computational Thinking. </a:t>
            </a:r>
            <a:r>
              <a:rPr lang="en-CA" sz="1200" b="0" i="0" dirty="0" smtClean="0">
                <a:latin typeface="Calibri"/>
                <a:cs typeface="Calibri"/>
              </a:rPr>
              <a:t/>
            </a:r>
            <a:br>
              <a:rPr lang="en-CA" sz="1200" b="0" i="0" dirty="0" smtClean="0">
                <a:latin typeface="Calibri"/>
                <a:cs typeface="Calibri"/>
              </a:rPr>
            </a:br>
            <a:r>
              <a:rPr lang="en-CA" sz="1200" b="0" i="0" dirty="0" smtClean="0">
                <a:latin typeface="Calibri"/>
                <a:cs typeface="Calibri"/>
              </a:rPr>
              <a:t/>
            </a:r>
            <a:br>
              <a:rPr lang="en-CA" sz="1200" b="0" i="0" dirty="0" smtClean="0">
                <a:latin typeface="Calibri"/>
                <a:cs typeface="Calibri"/>
              </a:rPr>
            </a:br>
            <a:r>
              <a:rPr lang="en-CA" sz="1200" b="0" i="0" baseline="0" dirty="0" smtClean="0">
                <a:latin typeface="Calibri"/>
                <a:cs typeface="Calibri"/>
              </a:rPr>
              <a:t>We have improved our skills in decomposition, logic and pattern recognition and learned a new algorithm to solve a similar problem the next time it is encountered</a:t>
            </a:r>
            <a:endParaRPr lang="en" sz="1200" b="0" i="0" dirty="0">
              <a:latin typeface="Calibri"/>
              <a:cs typeface="Calibri"/>
            </a:endParaRPr>
          </a:p>
        </p:txBody>
      </p:sp>
      <p:sp>
        <p:nvSpPr>
          <p:cNvPr id="274" name="Shape 274"/>
          <p:cNvSpPr txBox="1">
            <a:spLocks noGrp="1"/>
          </p:cNvSpPr>
          <p:nvPr>
            <p:ph type="sldNum" idx="12"/>
          </p:nvPr>
        </p:nvSpPr>
        <p:spPr>
          <a:xfrm>
            <a:off x="3970937" y="8829967"/>
            <a:ext cx="3037840" cy="464820"/>
          </a:xfrm>
          <a:prstGeom prst="rect">
            <a:avLst/>
          </a:prstGeom>
        </p:spPr>
        <p:txBody>
          <a:bodyPr lIns="93162" tIns="46568" rIns="93162" bIns="46568" anchor="b" anchorCtr="0">
            <a:noAutofit/>
          </a:bodyPr>
          <a:lstStyle/>
          <a:p>
            <a:pPr>
              <a:buClr>
                <a:srgbClr val="000000"/>
              </a:buClr>
              <a:buSzPct val="25000"/>
            </a:pPr>
            <a:fld id="{00000000-1234-1234-1234-123412341234}" type="slidenum">
              <a:rPr lang="en"/>
              <a:pPr>
                <a:buClr>
                  <a:srgbClr val="000000"/>
                </a:buClr>
                <a:buSzPct val="25000"/>
              </a:pPr>
              <a:t>21</a:t>
            </a:fld>
            <a:endParaRPr lang="en"/>
          </a:p>
        </p:txBody>
      </p:sp>
    </p:spTree>
    <p:extLst>
      <p:ext uri="{BB962C8B-B14F-4D97-AF65-F5344CB8AC3E}">
        <p14:creationId xmlns="" xmlns:p14="http://schemas.microsoft.com/office/powerpoint/2010/main" xmlns:mv="urn:schemas-microsoft-com:mac:vml" xmlns:mc="http://schemas.openxmlformats.org/markup-compatibility/2006" val="3526085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sng" dirty="0" smtClean="0"/>
              <a:t>Practices:</a:t>
            </a:r>
          </a:p>
          <a:p>
            <a:pPr>
              <a:buClr>
                <a:schemeClr val="accent3"/>
              </a:buClr>
              <a:buSzPct val="25000"/>
            </a:pPr>
            <a:r>
              <a:rPr lang="en-US" i="0" u="none" baseline="0" dirty="0" smtClean="0"/>
              <a:t> </a:t>
            </a:r>
          </a:p>
          <a:p>
            <a:pPr>
              <a:buClr>
                <a:schemeClr val="accent3"/>
              </a:buClr>
              <a:buSzPct val="25000"/>
            </a:pPr>
            <a:r>
              <a:rPr lang="en-US" i="0" u="none" baseline="0" dirty="0" smtClean="0"/>
              <a:t>Practices focus on the process of thinking and learning, moving beyond the “what” you are learning to the “how” you are learning.</a:t>
            </a:r>
            <a:br>
              <a:rPr lang="en-US" i="0" u="none" baseline="0" dirty="0" smtClean="0"/>
            </a:br>
            <a:endParaRPr lang="en-US" i="0" u="none" dirty="0" smtClean="0"/>
          </a:p>
        </p:txBody>
      </p:sp>
      <p:sp>
        <p:nvSpPr>
          <p:cNvPr id="291" name="Shape 29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22</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1247992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SzPct val="25000"/>
            </a:pPr>
            <a:r>
              <a:rPr lang="en-US" b="1" dirty="0" smtClean="0"/>
              <a:t>Let’s look at</a:t>
            </a:r>
            <a:r>
              <a:rPr lang="en-US" b="1" baseline="0" dirty="0" smtClean="0"/>
              <a:t> the practices…</a:t>
            </a:r>
            <a:endParaRPr lang="en-US" b="1" dirty="0" smtClean="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23</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sz="1600" b="0" u="none" baseline="0" dirty="0" smtClean="0"/>
              <a:t>Adults (and especially teachers) employ these practices all the time!</a:t>
            </a:r>
            <a:br>
              <a:rPr lang="en-US" sz="1600" b="0" u="none" baseline="0" dirty="0" smtClean="0"/>
            </a:br>
            <a:r>
              <a:rPr lang="en-US" sz="1600" b="0" u="none" baseline="0" dirty="0" smtClean="0"/>
              <a:t>What are examples of these practices in day-to-day life?</a:t>
            </a:r>
            <a:br>
              <a:rPr lang="en-US" sz="1600" b="0" u="none" baseline="0" dirty="0" smtClean="0"/>
            </a:br>
            <a:endParaRPr lang="en-US" sz="1600" b="0" u="none" baseline="0" dirty="0" smtClean="0"/>
          </a:p>
          <a:p>
            <a:pPr>
              <a:buClr>
                <a:schemeClr val="accent3"/>
              </a:buClr>
              <a:buSzPct val="25000"/>
            </a:pPr>
            <a:r>
              <a:rPr lang="en-US" sz="1600" b="0" i="1" u="sng" baseline="0" dirty="0" smtClean="0"/>
              <a:t>Experimenting: </a:t>
            </a:r>
            <a:r>
              <a:rPr lang="en-US" sz="1600" b="0" u="sng" baseline="0" dirty="0" smtClean="0"/>
              <a:t/>
            </a:r>
            <a:br>
              <a:rPr lang="en-US" sz="1600" b="0" u="sng" baseline="0" dirty="0" smtClean="0"/>
            </a:br>
            <a:r>
              <a:rPr lang="en-US" sz="1600" b="0" u="none" baseline="0" dirty="0" smtClean="0"/>
              <a:t>Cooking/Baking: improving a recipe, trying different combinations…</a:t>
            </a:r>
            <a:br>
              <a:rPr lang="en-US" sz="1600" b="0" u="none" baseline="0" dirty="0" smtClean="0"/>
            </a:br>
            <a:endParaRPr lang="en-US" sz="1600" b="0" u="none" baseline="0" dirty="0" smtClean="0"/>
          </a:p>
          <a:p>
            <a:pPr>
              <a:buClr>
                <a:schemeClr val="accent3"/>
              </a:buClr>
              <a:buSzPct val="25000"/>
            </a:pPr>
            <a:r>
              <a:rPr lang="en-US" sz="1600" b="0" i="1" u="sng" baseline="0" dirty="0" smtClean="0"/>
              <a:t>Collaboration: </a:t>
            </a:r>
            <a:br>
              <a:rPr lang="en-US" sz="1600" b="0" i="1" u="sng" baseline="0" dirty="0" smtClean="0"/>
            </a:br>
            <a:r>
              <a:rPr lang="en-US" sz="1600" b="0" u="none" baseline="0" dirty="0" smtClean="0"/>
              <a:t>For most things in life, you collaborate with others. </a:t>
            </a:r>
            <a:br>
              <a:rPr lang="en-US" sz="1600" b="0" u="none" baseline="0" dirty="0" smtClean="0"/>
            </a:br>
            <a:r>
              <a:rPr lang="en-US" sz="1600" b="0" u="none" baseline="0" dirty="0" smtClean="0"/>
              <a:t>For example in this workshop: (to the participants) You are being quiet, listening and participating. As the instructor, I am standing, speaking clearly and answering your questions.</a:t>
            </a:r>
          </a:p>
          <a:p>
            <a:pPr>
              <a:buClr>
                <a:schemeClr val="accent3"/>
              </a:buClr>
              <a:buSzPct val="25000"/>
            </a:pPr>
            <a:r>
              <a:rPr lang="en-US" sz="1600" b="0" u="none" dirty="0" smtClean="0"/>
              <a:t/>
            </a:r>
            <a:br>
              <a:rPr lang="en-US" sz="1600" b="0" u="none" dirty="0" smtClean="0"/>
            </a:br>
            <a:r>
              <a:rPr lang="en-US" sz="1600" b="0" i="1" u="sng" dirty="0" smtClean="0"/>
              <a:t>Planning:</a:t>
            </a:r>
          </a:p>
          <a:p>
            <a:pPr>
              <a:buClr>
                <a:schemeClr val="accent3"/>
              </a:buClr>
              <a:buSzPct val="25000"/>
            </a:pPr>
            <a:r>
              <a:rPr lang="en-US" sz="1600" b="0" i="0" u="none" dirty="0" smtClean="0"/>
              <a:t>We</a:t>
            </a:r>
            <a:r>
              <a:rPr lang="en-US" sz="1600" b="0" i="0" u="none" baseline="0" dirty="0" smtClean="0"/>
              <a:t> usually plan things out when tasks are complex or unfamiliar. </a:t>
            </a:r>
            <a:br>
              <a:rPr lang="en-US" sz="1600" b="0" i="0" u="none" baseline="0" dirty="0" smtClean="0"/>
            </a:br>
            <a:r>
              <a:rPr lang="en-US" sz="1600" b="0" i="0" u="none" baseline="0" dirty="0" smtClean="0"/>
              <a:t>Ex.: For instance, how did you get here today? (for workshops that are not being held in the school)</a:t>
            </a:r>
            <a:br>
              <a:rPr lang="en-US" sz="1600" b="0" i="0" u="none" baseline="0" dirty="0" smtClean="0"/>
            </a:br>
            <a:r>
              <a:rPr lang="en-US" sz="1600" b="0" i="0" u="none" baseline="0" dirty="0" smtClean="0"/>
              <a:t>It is important to have a clear idea of what you are trying to accomplish.</a:t>
            </a:r>
            <a:br>
              <a:rPr lang="en-US" sz="1600" b="0" i="0" u="none" baseline="0" dirty="0" smtClean="0"/>
            </a:br>
            <a:endParaRPr lang="en-US" sz="1600" b="0" i="0" u="none" dirty="0" smtClean="0"/>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sz="1600" b="0" i="1" u="sng" baseline="0" dirty="0" smtClean="0"/>
              <a:t>Debugging: </a:t>
            </a:r>
            <a:r>
              <a:rPr lang="en-US" sz="1600" b="0" u="none" baseline="0" dirty="0" smtClean="0"/>
              <a:t/>
            </a:r>
            <a:br>
              <a:rPr lang="en-US" sz="1600" b="0" u="none" baseline="0" dirty="0" smtClean="0"/>
            </a:br>
            <a:r>
              <a:rPr lang="en-US" sz="1600" b="0" u="none" baseline="0" dirty="0" smtClean="0"/>
              <a:t>We all do this without thinking, it’s known as auto-correction (we see that we’ve made a mistake, we correct it and keep on going). </a:t>
            </a:r>
            <a:br>
              <a:rPr lang="en-US" sz="1600" b="0" u="none" baseline="0" dirty="0" smtClean="0"/>
            </a:br>
            <a:r>
              <a:rPr lang="en-US" sz="1600" b="0" u="none" baseline="0" dirty="0" smtClean="0"/>
              <a:t>Say when you’re parking your car, and you need to “re-adjust” or you buttoned your shirt and missed a button.</a:t>
            </a:r>
            <a:br>
              <a:rPr lang="en-US" sz="1600" b="0" u="none" baseline="0" dirty="0" smtClean="0"/>
            </a:br>
            <a:endParaRPr lang="en-US" sz="1600" b="0" u="none" baseline="0" dirty="0" smtClean="0"/>
          </a:p>
          <a:p>
            <a:pPr>
              <a:buClr>
                <a:schemeClr val="accent3"/>
              </a:buClr>
              <a:buSzPct val="25000"/>
            </a:pPr>
            <a:endParaRPr lang="en-US" sz="1600" u="sng" dirty="0" smtClean="0"/>
          </a:p>
          <a:p>
            <a:pPr marL="220104" indent="-220104">
              <a:lnSpc>
                <a:spcPct val="125000"/>
              </a:lnSpc>
              <a:buClr>
                <a:srgbClr val="000000"/>
              </a:buClr>
              <a:buSzPct val="25000"/>
            </a:pPr>
            <a:endParaRPr sz="1600" dirty="0">
              <a:solidFill>
                <a:srgbClr val="000000"/>
              </a:solidFill>
            </a:endParaRP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24</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2768538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dirty="0" smtClean="0"/>
              <a:t>Debugging:</a:t>
            </a:r>
            <a:r>
              <a:rPr lang="en-US" sz="1200" b="0" u="none" baseline="0" dirty="0" smtClean="0"/>
              <a:t> Answering the question “Does it work the way I want it to?” If the answer is “No”, figure out why then fix it. (incremental &amp; iterative process)</a:t>
            </a:r>
          </a:p>
          <a:p>
            <a:pPr marL="220104" marR="0" indent="-220104" algn="l" defTabSz="457200" rtl="0" eaLnBrk="1" fontAlgn="auto" latinLnBrk="0" hangingPunct="1">
              <a:lnSpc>
                <a:spcPct val="125000"/>
              </a:lnSpc>
              <a:spcBef>
                <a:spcPts val="0"/>
              </a:spcBef>
              <a:spcAft>
                <a:spcPts val="0"/>
              </a:spcAft>
              <a:buClrTx/>
              <a:buSzPct val="25000"/>
              <a:buFontTx/>
              <a:buNone/>
              <a:tabLst/>
              <a:defRPr/>
            </a:pPr>
            <a:r>
              <a:rPr lang="en-US" sz="1200" b="0" u="none" baseline="0" dirty="0" smtClean="0"/>
              <a:t>Things rarely (if ever) work just as imagined, it is critical fro designers to develop strategies for dealing with - and anticipating – anticipating problems.</a:t>
            </a:r>
            <a:endParaRPr lang="en-US" sz="1200" b="0" u="none" dirty="0" smtClean="0"/>
          </a:p>
          <a:p>
            <a:pPr marL="220104" indent="-220104">
              <a:lnSpc>
                <a:spcPct val="125000"/>
              </a:lnSpc>
              <a:buSzPct val="25000"/>
            </a:pPr>
            <a:endParaRPr lang="en-CA" b="1" u="sng" dirty="0" smtClean="0">
              <a:solidFill>
                <a:srgbClr val="000000"/>
              </a:solidFill>
              <a:latin typeface="Arial"/>
              <a:ea typeface="Arial"/>
              <a:cs typeface="Arial"/>
              <a:sym typeface="Arial"/>
            </a:endParaRPr>
          </a:p>
          <a:p>
            <a:pPr marL="220104" indent="-220104">
              <a:lnSpc>
                <a:spcPct val="125000"/>
              </a:lnSpc>
              <a:buSzPct val="25000"/>
            </a:pPr>
            <a:r>
              <a:rPr lang="en-CA" b="1" u="sng" dirty="0" smtClean="0">
                <a:solidFill>
                  <a:srgbClr val="000000"/>
                </a:solidFill>
                <a:latin typeface="Arial"/>
                <a:ea typeface="Arial"/>
                <a:cs typeface="Arial"/>
                <a:sym typeface="Arial"/>
              </a:rPr>
              <a:t>A</a:t>
            </a:r>
            <a:r>
              <a:rPr lang="en-CA" b="1" u="sng" baseline="0" dirty="0" smtClean="0">
                <a:solidFill>
                  <a:srgbClr val="000000"/>
                </a:solidFill>
                <a:latin typeface="Arial"/>
                <a:ea typeface="Arial"/>
                <a:cs typeface="Arial"/>
                <a:sym typeface="Arial"/>
              </a:rPr>
              <a:t> little trivia:</a:t>
            </a:r>
            <a:endParaRPr lang="en-CA" b="1" u="sng" dirty="0" smtClean="0">
              <a:solidFill>
                <a:srgbClr val="000000"/>
              </a:solidFill>
              <a:latin typeface="Arial"/>
              <a:ea typeface="Arial"/>
              <a:cs typeface="Arial"/>
              <a:sym typeface="Arial"/>
            </a:endParaRPr>
          </a:p>
          <a:p>
            <a:pPr marL="220104" indent="-220104">
              <a:lnSpc>
                <a:spcPct val="125000"/>
              </a:lnSpc>
              <a:buSzPct val="25000"/>
            </a:pPr>
            <a:endParaRPr lang="en-CA"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This is  the</a:t>
            </a:r>
            <a:r>
              <a:rPr lang="en-CA" baseline="0" dirty="0" smtClean="0">
                <a:solidFill>
                  <a:srgbClr val="000000"/>
                </a:solidFill>
                <a:latin typeface="Arial"/>
                <a:ea typeface="Arial"/>
                <a:cs typeface="Arial"/>
                <a:sym typeface="Arial"/>
              </a:rPr>
              <a:t> very f</a:t>
            </a:r>
            <a:r>
              <a:rPr lang="en-CA" dirty="0" smtClean="0">
                <a:solidFill>
                  <a:srgbClr val="000000"/>
                </a:solidFill>
                <a:latin typeface="Arial"/>
                <a:ea typeface="Arial"/>
                <a:cs typeface="Arial"/>
                <a:sym typeface="Arial"/>
              </a:rPr>
              <a:t>irst instance</a:t>
            </a:r>
            <a:r>
              <a:rPr lang="en-CA" baseline="0" dirty="0" smtClean="0">
                <a:solidFill>
                  <a:srgbClr val="000000"/>
                </a:solidFill>
                <a:latin typeface="Arial"/>
                <a:ea typeface="Arial"/>
                <a:cs typeface="Arial"/>
                <a:sym typeface="Arial"/>
              </a:rPr>
              <a:t> of a computer bug: a</a:t>
            </a:r>
            <a:r>
              <a:rPr lang="en" dirty="0" smtClean="0">
                <a:solidFill>
                  <a:srgbClr val="000000"/>
                </a:solidFill>
                <a:latin typeface="Arial"/>
                <a:ea typeface="Arial"/>
                <a:cs typeface="Arial"/>
                <a:sym typeface="Arial"/>
              </a:rPr>
              <a:t> </a:t>
            </a:r>
            <a:r>
              <a:rPr lang="en-CA" dirty="0" smtClean="0">
                <a:solidFill>
                  <a:srgbClr val="000000"/>
                </a:solidFill>
                <a:latin typeface="Arial"/>
                <a:ea typeface="Arial"/>
                <a:cs typeface="Arial"/>
                <a:sym typeface="Arial"/>
              </a:rPr>
              <a:t>moth found</a:t>
            </a:r>
            <a:r>
              <a:rPr lang="en-CA" baseline="0" dirty="0" smtClean="0">
                <a:solidFill>
                  <a:srgbClr val="000000"/>
                </a:solidFill>
                <a:latin typeface="Arial"/>
                <a:ea typeface="Arial"/>
                <a:cs typeface="Arial"/>
                <a:sym typeface="Arial"/>
              </a:rPr>
              <a:t> in the computer - </a:t>
            </a:r>
            <a:r>
              <a:rPr lang="en" dirty="0" smtClean="0">
                <a:solidFill>
                  <a:srgbClr val="000000"/>
                </a:solidFill>
                <a:latin typeface="Arial"/>
                <a:ea typeface="Arial"/>
                <a:cs typeface="Arial"/>
                <a:sym typeface="Arial"/>
              </a:rPr>
              <a:t>from </a:t>
            </a:r>
            <a:r>
              <a:rPr lang="en" dirty="0">
                <a:solidFill>
                  <a:srgbClr val="000000"/>
                </a:solidFill>
                <a:latin typeface="Arial"/>
                <a:ea typeface="Arial"/>
                <a:cs typeface="Arial"/>
                <a:sym typeface="Arial"/>
              </a:rPr>
              <a:t>Grace Hopper’s blog</a:t>
            </a: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endParaRPr dirty="0">
              <a:solidFill>
                <a:srgbClr val="000000"/>
              </a:solidFill>
              <a:latin typeface="Arial"/>
              <a:ea typeface="Arial"/>
              <a:cs typeface="Arial"/>
              <a:sym typeface="Arial"/>
            </a:endParaRPr>
          </a:p>
          <a:p>
            <a:pPr marL="220104" indent="-220104">
              <a:lnSpc>
                <a:spcPct val="125000"/>
              </a:lnSpc>
              <a:buSzPct val="25000"/>
            </a:pPr>
            <a:r>
              <a:rPr lang="en" dirty="0">
                <a:solidFill>
                  <a:srgbClr val="000000"/>
                </a:solidFill>
                <a:latin typeface="Arial"/>
                <a:ea typeface="Arial"/>
                <a:cs typeface="Arial"/>
                <a:sym typeface="Arial"/>
              </a:rPr>
              <a:t>Grace </a:t>
            </a:r>
            <a:r>
              <a:rPr lang="en" dirty="0" smtClean="0">
                <a:solidFill>
                  <a:srgbClr val="000000"/>
                </a:solidFill>
                <a:latin typeface="Arial"/>
                <a:ea typeface="Arial"/>
                <a:cs typeface="Arial"/>
                <a:sym typeface="Arial"/>
              </a:rPr>
              <a:t>Hopper</a:t>
            </a:r>
            <a:r>
              <a:rPr lang="en-CA" dirty="0" smtClean="0">
                <a:solidFill>
                  <a:srgbClr val="000000"/>
                </a:solidFill>
                <a:latin typeface="Arial"/>
                <a:ea typeface="Arial"/>
                <a:cs typeface="Arial"/>
                <a:sym typeface="Arial"/>
              </a:rPr>
              <a:t>, a</a:t>
            </a:r>
            <a:r>
              <a:rPr lang="en-CA" baseline="0" dirty="0" smtClean="0">
                <a:solidFill>
                  <a:srgbClr val="000000"/>
                </a:solidFill>
                <a:latin typeface="Arial"/>
                <a:ea typeface="Arial"/>
                <a:cs typeface="Arial"/>
                <a:sym typeface="Arial"/>
              </a:rPr>
              <a:t> famous computer scientist,</a:t>
            </a:r>
            <a:r>
              <a:rPr lang="en" dirty="0" smtClean="0">
                <a:solidFill>
                  <a:srgbClr val="000000"/>
                </a:solidFill>
                <a:latin typeface="Arial"/>
                <a:ea typeface="Arial"/>
                <a:cs typeface="Arial"/>
                <a:sym typeface="Arial"/>
              </a:rPr>
              <a:t> </a:t>
            </a:r>
            <a:r>
              <a:rPr lang="en" dirty="0">
                <a:solidFill>
                  <a:srgbClr val="000000"/>
                </a:solidFill>
                <a:latin typeface="Arial"/>
                <a:ea typeface="Arial"/>
                <a:cs typeface="Arial"/>
                <a:sym typeface="Arial"/>
              </a:rPr>
              <a:t>is credited for coining the term “debugging”.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In Computer programming, debugging means getting rid of problems in the code.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One of Grace Hopper’s computer glitches was actually being caused by a moth in the back of her computer! </a:t>
            </a:r>
            <a:br>
              <a:rPr lang="en" dirty="0">
                <a:solidFill>
                  <a:srgbClr val="000000"/>
                </a:solidFill>
                <a:latin typeface="Arial"/>
                <a:ea typeface="Arial"/>
                <a:cs typeface="Arial"/>
                <a:sym typeface="Arial"/>
              </a:rPr>
            </a:br>
            <a:r>
              <a:rPr lang="en" dirty="0">
                <a:solidFill>
                  <a:srgbClr val="000000"/>
                </a:solidFill>
                <a:latin typeface="Arial"/>
                <a:ea typeface="Arial"/>
                <a:cs typeface="Arial"/>
                <a:sym typeface="Arial"/>
              </a:rPr>
              <a:t>Debugging has become a very important programming technique because the more code there is, the more </a:t>
            </a:r>
            <a:r>
              <a:rPr lang="en" dirty="0" smtClean="0">
                <a:solidFill>
                  <a:srgbClr val="000000"/>
                </a:solidFill>
                <a:latin typeface="Arial"/>
                <a:ea typeface="Arial"/>
                <a:cs typeface="Arial"/>
                <a:sym typeface="Arial"/>
              </a:rPr>
              <a:t>potential</a:t>
            </a:r>
            <a:r>
              <a:rPr lang="en" baseline="0" dirty="0" smtClean="0">
                <a:solidFill>
                  <a:srgbClr val="000000"/>
                </a:solidFill>
                <a:latin typeface="Arial"/>
                <a:ea typeface="Arial"/>
                <a:cs typeface="Arial"/>
                <a:sym typeface="Arial"/>
              </a:rPr>
              <a:t> for </a:t>
            </a:r>
            <a:r>
              <a:rPr lang="en" dirty="0" smtClean="0">
                <a:solidFill>
                  <a:srgbClr val="000000"/>
                </a:solidFill>
                <a:latin typeface="Arial"/>
                <a:ea typeface="Arial"/>
                <a:cs typeface="Arial"/>
                <a:sym typeface="Arial"/>
              </a:rPr>
              <a:t>bugs </a:t>
            </a:r>
            <a:r>
              <a:rPr lang="en" dirty="0">
                <a:solidFill>
                  <a:srgbClr val="000000"/>
                </a:solidFill>
                <a:latin typeface="Arial"/>
                <a:ea typeface="Arial"/>
                <a:cs typeface="Arial"/>
                <a:sym typeface="Arial"/>
              </a:rPr>
              <a:t>there are!</a:t>
            </a:r>
          </a:p>
          <a:p>
            <a:pPr marL="220104" indent="-220104">
              <a:lnSpc>
                <a:spcPct val="125000"/>
              </a:lnSpc>
              <a:buSzPct val="25000"/>
            </a:pPr>
            <a:endParaRPr dirty="0" smtClean="0">
              <a:solidFill>
                <a:srgbClr val="000000"/>
              </a:solidFill>
              <a:latin typeface="Arial"/>
              <a:ea typeface="Arial"/>
              <a:cs typeface="Arial"/>
              <a:sym typeface="Arial"/>
            </a:endParaRPr>
          </a:p>
          <a:p>
            <a:pPr marL="220104" indent="-220104">
              <a:lnSpc>
                <a:spcPct val="125000"/>
              </a:lnSpc>
              <a:buSzPct val="25000"/>
            </a:pPr>
            <a:r>
              <a:rPr lang="en-CA" dirty="0" smtClean="0">
                <a:solidFill>
                  <a:srgbClr val="000000"/>
                </a:solidFill>
                <a:latin typeface="Arial"/>
                <a:ea typeface="Arial"/>
                <a:cs typeface="Arial"/>
                <a:sym typeface="Arial"/>
              </a:rPr>
              <a:t>Computer programmers</a:t>
            </a:r>
            <a:r>
              <a:rPr lang="en-CA" baseline="0" dirty="0" smtClean="0">
                <a:solidFill>
                  <a:srgbClr val="000000"/>
                </a:solidFill>
                <a:latin typeface="Arial"/>
                <a:ea typeface="Arial"/>
                <a:cs typeface="Arial"/>
                <a:sym typeface="Arial"/>
              </a:rPr>
              <a:t> usually say: </a:t>
            </a:r>
            <a:r>
              <a:rPr lang="en" i="1" dirty="0" smtClean="0">
                <a:solidFill>
                  <a:srgbClr val="000000"/>
                </a:solidFill>
                <a:latin typeface="Arial"/>
                <a:ea typeface="Arial"/>
                <a:cs typeface="Arial"/>
                <a:sym typeface="Arial"/>
              </a:rPr>
              <a:t>If </a:t>
            </a:r>
            <a:r>
              <a:rPr lang="en" i="1" dirty="0">
                <a:solidFill>
                  <a:srgbClr val="000000"/>
                </a:solidFill>
                <a:latin typeface="Arial"/>
                <a:ea typeface="Arial"/>
                <a:cs typeface="Arial"/>
                <a:sym typeface="Arial"/>
              </a:rPr>
              <a:t>your program runs perfectly the first time, ask yourself the question “Why did it work?”</a:t>
            </a:r>
          </a:p>
        </p:txBody>
      </p:sp>
      <p:sp>
        <p:nvSpPr>
          <p:cNvPr id="305" name="Shape 305"/>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25</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2266926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
            </a:r>
            <a:br>
              <a:rPr lang="en-CA" dirty="0" smtClean="0"/>
            </a:br>
            <a:r>
              <a:rPr lang="en-CA" dirty="0" smtClean="0"/>
              <a:t>We are surrounded</a:t>
            </a:r>
            <a:r>
              <a:rPr lang="en-CA" baseline="0" dirty="0" smtClean="0"/>
              <a:t> by technology and interactive media however, most of our experiences are as consumers.</a:t>
            </a:r>
          </a:p>
          <a:p>
            <a:pPr>
              <a:buSzPct val="25000"/>
            </a:pPr>
            <a:r>
              <a:rPr lang="en-CA" baseline="0" dirty="0" smtClean="0"/>
              <a:t>Developing computational thinking practices and learning the concepts </a:t>
            </a:r>
            <a:r>
              <a:rPr lang="en" dirty="0" smtClean="0"/>
              <a:t>leads </a:t>
            </a:r>
            <a:r>
              <a:rPr lang="en" dirty="0"/>
              <a:t>to insights and </a:t>
            </a:r>
            <a:r>
              <a:rPr lang="en" dirty="0" smtClean="0"/>
              <a:t>perspectives </a:t>
            </a:r>
            <a:r>
              <a:rPr lang="en" dirty="0"/>
              <a:t>about </a:t>
            </a:r>
            <a:r>
              <a:rPr lang="en-CA" dirty="0" smtClean="0"/>
              <a:t>technology.</a:t>
            </a:r>
            <a:br>
              <a:rPr lang="en-CA" dirty="0" smtClean="0"/>
            </a:br>
            <a:endParaRPr lang="en-CA" dirty="0" smtClean="0"/>
          </a:p>
          <a:p>
            <a:pPr>
              <a:buSzPct val="25000"/>
            </a:pPr>
            <a:endParaRPr lang="en-CA" dirty="0" smtClean="0"/>
          </a:p>
          <a:p>
            <a:pPr>
              <a:buClr>
                <a:schemeClr val="accent3"/>
              </a:buClr>
              <a:buSzPct val="25000"/>
            </a:pPr>
            <a:r>
              <a:rPr lang="en-US" b="1" u="sng" dirty="0" smtClean="0"/>
              <a:t>Perspectives:</a:t>
            </a:r>
          </a:p>
          <a:p>
            <a:pPr marL="0" marR="0" indent="0" algn="l" defTabSz="457200" rtl="0" eaLnBrk="1" fontAlgn="auto" latinLnBrk="0" hangingPunct="1">
              <a:lnSpc>
                <a:spcPct val="100000"/>
              </a:lnSpc>
              <a:spcBef>
                <a:spcPts val="0"/>
              </a:spcBef>
              <a:spcAft>
                <a:spcPts val="0"/>
              </a:spcAft>
              <a:buClr>
                <a:schemeClr val="accent3"/>
              </a:buClr>
              <a:buSzPct val="25000"/>
              <a:buFontTx/>
              <a:buNone/>
              <a:tabLst/>
              <a:defRPr/>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pPr>
            <a:r>
              <a:rPr lang="en-US" i="1" u="none" baseline="0" dirty="0" smtClean="0"/>
              <a:t/>
            </a:r>
            <a:br>
              <a:rPr lang="en-US" i="1" u="none" baseline="0" dirty="0" smtClean="0"/>
            </a:br>
            <a:r>
              <a:rPr lang="en-US" i="1" u="none" baseline="0" dirty="0" smtClean="0"/>
              <a:t/>
            </a:r>
            <a:br>
              <a:rPr lang="en-US" i="1" u="none" baseline="0" dirty="0" smtClean="0"/>
            </a:br>
            <a:r>
              <a:rPr lang="en-US" i="1" u="sng" dirty="0" smtClean="0"/>
              <a:t>Expressing</a:t>
            </a:r>
            <a:r>
              <a:rPr lang="en-US" dirty="0" smtClean="0"/>
              <a:t> </a:t>
            </a:r>
            <a:br>
              <a:rPr lang="en-US" dirty="0" smtClean="0"/>
            </a:br>
            <a:r>
              <a:rPr lang="en-US" dirty="0" smtClean="0"/>
              <a:t>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br>
              <a:rPr lang="en-US" baseline="0" dirty="0" smtClean="0"/>
            </a:br>
            <a:r>
              <a:rPr lang="en-US" i="1" baseline="0" dirty="0" smtClean="0"/>
              <a:t>“I can create” and “I can express my ideas through this new medium”</a:t>
            </a:r>
            <a:br>
              <a:rPr lang="en-US" i="1" baseline="0" dirty="0" smtClean="0"/>
            </a:br>
            <a:endParaRPr lang="en-US" i="1" dirty="0" smtClean="0"/>
          </a:p>
          <a:p>
            <a:pPr>
              <a:buClr>
                <a:schemeClr val="accent3"/>
              </a:buClr>
              <a:buSzPct val="25000"/>
              <a:buFont typeface="Arial"/>
              <a:buNone/>
            </a:pPr>
            <a:r>
              <a:rPr lang="en-US" i="1" u="sng" dirty="0" smtClean="0"/>
              <a:t>Understanding</a:t>
            </a:r>
          </a:p>
          <a:p>
            <a:pPr>
              <a:buClr>
                <a:schemeClr val="accent3"/>
              </a:buClr>
              <a:buSzPct val="25000"/>
              <a:buFont typeface="Arial"/>
              <a:buNone/>
            </a:pPr>
            <a:r>
              <a:rPr lang="en-US" dirty="0" smtClean="0"/>
              <a:t>Creating</a:t>
            </a:r>
            <a:r>
              <a:rPr lang="en-US" baseline="0" dirty="0" smtClean="0"/>
              <a:t> awareness to be </a:t>
            </a:r>
            <a:r>
              <a:rPr lang="en-US" dirty="0" smtClean="0"/>
              <a:t>better able to understand today’s socio-techno</a:t>
            </a:r>
            <a:r>
              <a:rPr lang="en-US" baseline="0" dirty="0" smtClean="0"/>
              <a:t> </a:t>
            </a:r>
            <a:r>
              <a:rPr lang="en-US" dirty="0" smtClean="0"/>
              <a:t>reality</a:t>
            </a:r>
            <a:r>
              <a:rPr lang="en-US" baseline="0" dirty="0" smtClean="0"/>
              <a:t>. </a:t>
            </a:r>
            <a:br>
              <a:rPr lang="en-US" baseline="0" dirty="0" smtClean="0"/>
            </a:br>
            <a:r>
              <a:rPr lang="en-US" baseline="0" dirty="0" smtClean="0"/>
              <a:t>Being able to recognize and use some of the tools that create this reality </a:t>
            </a:r>
            <a:br>
              <a:rPr lang="en-US" baseline="0" dirty="0" smtClean="0"/>
            </a:br>
            <a:endParaRPr lang="en-US" dirty="0" smtClean="0"/>
          </a:p>
          <a:p>
            <a:pPr>
              <a:buClr>
                <a:schemeClr val="accent3"/>
              </a:buClr>
              <a:buSzPct val="25000"/>
              <a:buFont typeface="Arial"/>
              <a:buNone/>
            </a:pPr>
            <a:r>
              <a:rPr lang="en-US" i="1" u="sng" baseline="0" dirty="0" smtClean="0"/>
              <a:t>Connecting</a:t>
            </a:r>
            <a:br>
              <a:rPr lang="en-US" i="1" u="sng" baseline="0" dirty="0" smtClean="0"/>
            </a:br>
            <a:r>
              <a:rPr lang="en-US" baseline="0" dirty="0" smtClean="0"/>
              <a:t>Creativity and learning are deeply social practices.</a:t>
            </a:r>
            <a:br>
              <a:rPr lang="en-US" baseline="0" dirty="0" smtClean="0"/>
            </a:br>
            <a:r>
              <a:rPr lang="en-US" baseline="0" dirty="0" smtClean="0"/>
              <a:t>Computational thinking facilitate being</a:t>
            </a:r>
            <a:r>
              <a:rPr lang="en-US" dirty="0" smtClean="0"/>
              <a:t> able to reach out to others in a new ways</a:t>
            </a:r>
            <a:r>
              <a:rPr lang="en-US" baseline="0" dirty="0" smtClean="0"/>
              <a:t>: creating with others and creating for other.</a:t>
            </a:r>
            <a:endParaRPr lang="en-US" dirty="0" smtClean="0"/>
          </a:p>
          <a:p>
            <a:pPr>
              <a:buSzPct val="25000"/>
            </a:pPr>
            <a:endParaRPr lang="en-US" dirty="0" smtClean="0"/>
          </a:p>
          <a:p>
            <a:pPr>
              <a:buSzPct val="25000"/>
            </a:pPr>
            <a:endParaRPr lang="en-US" dirty="0" smtClean="0"/>
          </a:p>
          <a:p>
            <a:pPr>
              <a:buSzPct val="25000"/>
            </a:pPr>
            <a:endParaRPr lang="en"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26</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954914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none" dirty="0" smtClean="0"/>
              <a:t>Let’s take a look at</a:t>
            </a:r>
            <a:r>
              <a:rPr lang="en-US" b="1" u="none" baseline="0" dirty="0" smtClean="0"/>
              <a:t> the perspectives…</a:t>
            </a:r>
            <a:r>
              <a:rPr lang="en-US" b="1" u="sng" dirty="0" smtClean="0"/>
              <a:t/>
            </a:r>
            <a:br>
              <a:rPr lang="en-US" b="1" u="sng" dirty="0" smtClean="0"/>
            </a:br>
            <a:r>
              <a:rPr lang="en-US" b="1" u="sng" dirty="0" smtClean="0"/>
              <a:t/>
            </a:r>
            <a:br>
              <a:rPr lang="en-US" b="1" u="sng" dirty="0" smtClean="0"/>
            </a:br>
            <a:r>
              <a:rPr lang="en-US" b="1" u="sng" dirty="0" smtClean="0"/>
              <a:t/>
            </a:r>
            <a:br>
              <a:rPr lang="en-US" b="1" u="sng" dirty="0" smtClean="0"/>
            </a:br>
            <a:r>
              <a:rPr lang="en-US" b="1"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br>
              <a:rPr lang="en-US" i="1" u="none" baseline="0" dirty="0" smtClean="0"/>
            </a:br>
            <a:endParaRPr lang="en-US" i="1" u="none" baseline="0" dirty="0" smtClean="0"/>
          </a:p>
          <a:p>
            <a:pPr>
              <a:buClr>
                <a:schemeClr val="accent3"/>
              </a:buClr>
              <a:buSzPct val="25000"/>
            </a:pPr>
            <a:r>
              <a:rPr lang="en-US" i="1" u="sng" dirty="0" smtClean="0"/>
              <a:t>Expressing</a:t>
            </a:r>
            <a:r>
              <a:rPr lang="en-US" dirty="0" smtClean="0"/>
              <a:t> </a:t>
            </a:r>
            <a:br>
              <a:rPr lang="en-US" dirty="0" smtClean="0"/>
            </a:br>
            <a:r>
              <a:rPr lang="en-US" dirty="0" smtClean="0"/>
              <a:t>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br>
              <a:rPr lang="en-US" baseline="0" dirty="0" smtClean="0"/>
            </a:br>
            <a:r>
              <a:rPr lang="en-US" i="1" baseline="0" dirty="0" smtClean="0"/>
              <a:t>“I can create” and “I can express my ideas through this new medium”</a:t>
            </a:r>
            <a:br>
              <a:rPr lang="en-US" i="1" baseline="0" dirty="0" smtClean="0"/>
            </a:br>
            <a:endParaRPr lang="en-US" i="1" dirty="0" smtClean="0"/>
          </a:p>
          <a:p>
            <a:pPr>
              <a:buClr>
                <a:schemeClr val="accent3"/>
              </a:buClr>
              <a:buSzPct val="25000"/>
              <a:buFont typeface="Arial"/>
              <a:buNone/>
            </a:pPr>
            <a:r>
              <a:rPr lang="en-US" i="1" u="sng" dirty="0" smtClean="0"/>
              <a:t>Understanding</a:t>
            </a:r>
          </a:p>
          <a:p>
            <a:pPr>
              <a:buClr>
                <a:schemeClr val="accent3"/>
              </a:buClr>
              <a:buSzPct val="25000"/>
              <a:buFont typeface="Arial"/>
              <a:buNone/>
            </a:pPr>
            <a:r>
              <a:rPr lang="en-US" dirty="0" smtClean="0"/>
              <a:t>Creating</a:t>
            </a:r>
            <a:r>
              <a:rPr lang="en-US" baseline="0" dirty="0" smtClean="0"/>
              <a:t> awareness to be </a:t>
            </a:r>
            <a:r>
              <a:rPr lang="en-US" dirty="0" smtClean="0"/>
              <a:t>better able to understand today’s socio-techno</a:t>
            </a:r>
            <a:r>
              <a:rPr lang="en-US" baseline="0" dirty="0" smtClean="0"/>
              <a:t> </a:t>
            </a:r>
            <a:r>
              <a:rPr lang="en-US" dirty="0" smtClean="0"/>
              <a:t>reality</a:t>
            </a:r>
            <a:r>
              <a:rPr lang="en-US" baseline="0" dirty="0" smtClean="0"/>
              <a:t>. </a:t>
            </a:r>
            <a:br>
              <a:rPr lang="en-US" baseline="0" dirty="0" smtClean="0"/>
            </a:br>
            <a:r>
              <a:rPr lang="en-US" baseline="0" dirty="0" smtClean="0"/>
              <a:t>Being able to recognize and use some of the tools that create this reality </a:t>
            </a:r>
            <a:br>
              <a:rPr lang="en-US" baseline="0" dirty="0" smtClean="0"/>
            </a:br>
            <a:endParaRPr lang="en-US" dirty="0" smtClean="0"/>
          </a:p>
          <a:p>
            <a:pPr>
              <a:buClr>
                <a:schemeClr val="accent3"/>
              </a:buClr>
              <a:buSzPct val="25000"/>
              <a:buFont typeface="Arial"/>
              <a:buNone/>
            </a:pPr>
            <a:r>
              <a:rPr lang="en-US" i="1" u="sng" baseline="0" dirty="0" smtClean="0"/>
              <a:t>Connecting</a:t>
            </a:r>
            <a:br>
              <a:rPr lang="en-US" i="1" u="sng" baseline="0" dirty="0" smtClean="0"/>
            </a:br>
            <a:r>
              <a:rPr lang="en-US" baseline="0" dirty="0" smtClean="0"/>
              <a:t>Creativity and learning are deeply social practices.</a:t>
            </a:r>
            <a:br>
              <a:rPr lang="en-US" baseline="0" dirty="0" smtClean="0"/>
            </a:br>
            <a:r>
              <a:rPr lang="en-US" baseline="0" dirty="0" smtClean="0"/>
              <a:t>Computational thinking facilitate being</a:t>
            </a:r>
            <a:r>
              <a:rPr lang="en-US" dirty="0" smtClean="0"/>
              <a:t> able to reach out to others in a new ways</a:t>
            </a:r>
            <a:r>
              <a:rPr lang="en-US" baseline="0" dirty="0" smtClean="0"/>
              <a:t>: creating with others and creating for other.</a:t>
            </a:r>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27</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endParaRPr lang="en-CA" dirty="0" smtClean="0"/>
          </a:p>
          <a:p>
            <a:pPr>
              <a:buSzPct val="25000"/>
            </a:pPr>
            <a:r>
              <a:rPr lang="en-CA" dirty="0" smtClean="0"/>
              <a:t>L</a:t>
            </a:r>
            <a:r>
              <a:rPr lang="en" dirty="0" smtClean="0"/>
              <a:t>earning </a:t>
            </a:r>
            <a:r>
              <a:rPr lang="en" dirty="0"/>
              <a:t>computer </a:t>
            </a:r>
            <a:r>
              <a:rPr lang="en-CA" dirty="0" smtClean="0"/>
              <a:t>programming or “learning to code” </a:t>
            </a:r>
            <a:r>
              <a:rPr lang="en" dirty="0" smtClean="0"/>
              <a:t>is </a:t>
            </a:r>
            <a:r>
              <a:rPr lang="en" dirty="0"/>
              <a:t>one of the ways that we put concepts into action (practices) and gain important insights and perspectives  about how we can best use technology.  </a:t>
            </a:r>
            <a:r>
              <a:rPr lang="en-CA" dirty="0" smtClean="0"/>
              <a:t/>
            </a:r>
            <a:br>
              <a:rPr lang="en-CA" dirty="0" smtClean="0"/>
            </a:br>
            <a:endParaRPr lang="en-CA" dirty="0" smtClean="0"/>
          </a:p>
          <a:p>
            <a:pPr>
              <a:buSzPct val="25000"/>
            </a:pPr>
            <a:r>
              <a:rPr lang="en" dirty="0" smtClean="0"/>
              <a:t>The </a:t>
            </a:r>
            <a:r>
              <a:rPr lang="en" dirty="0"/>
              <a:t>goal of learning to code (a skill) , should be to develop computational thinking (the competence) and </a:t>
            </a:r>
            <a:r>
              <a:rPr lang="en-CA" dirty="0" smtClean="0"/>
              <a:t>spark</a:t>
            </a:r>
            <a:r>
              <a:rPr lang="en-CA" baseline="0" dirty="0" smtClean="0"/>
              <a:t> a growth in</a:t>
            </a:r>
            <a:r>
              <a:rPr lang="en" dirty="0" smtClean="0"/>
              <a:t> perspectives</a:t>
            </a:r>
            <a:r>
              <a:rPr lang="en-CA" baseline="0" dirty="0" smtClean="0"/>
              <a:t> such as</a:t>
            </a:r>
            <a:r>
              <a:rPr lang="en" dirty="0" smtClean="0"/>
              <a:t>:</a:t>
            </a:r>
            <a:endParaRPr lang="en" dirty="0"/>
          </a:p>
          <a:p>
            <a:pPr>
              <a:buSzPct val="25000"/>
            </a:pPr>
            <a:r>
              <a:rPr lang="en-CA" dirty="0" smtClean="0"/>
              <a:t>- </a:t>
            </a:r>
            <a:r>
              <a:rPr lang="en" dirty="0" smtClean="0"/>
              <a:t>Programming </a:t>
            </a:r>
            <a:r>
              <a:rPr lang="en" dirty="0"/>
              <a:t>can be used as a means of expression,</a:t>
            </a:r>
          </a:p>
          <a:p>
            <a:pPr>
              <a:buSzPct val="25000"/>
            </a:pPr>
            <a:r>
              <a:rPr lang="en-CA" dirty="0" smtClean="0"/>
              <a:t>- Learning to code </a:t>
            </a:r>
            <a:r>
              <a:rPr lang="en" dirty="0" smtClean="0"/>
              <a:t>can </a:t>
            </a:r>
            <a:r>
              <a:rPr lang="en" dirty="0"/>
              <a:t>lead to better understanding of </a:t>
            </a:r>
            <a:r>
              <a:rPr lang="en" dirty="0" smtClean="0"/>
              <a:t>socio</a:t>
            </a:r>
            <a:r>
              <a:rPr lang="en-CA" dirty="0" smtClean="0"/>
              <a:t>-</a:t>
            </a:r>
            <a:r>
              <a:rPr lang="en" dirty="0" smtClean="0"/>
              <a:t>techno </a:t>
            </a:r>
            <a:r>
              <a:rPr lang="en" dirty="0"/>
              <a:t>reality and help us learn and negotiate those realities</a:t>
            </a:r>
          </a:p>
          <a:p>
            <a:pPr>
              <a:buSzPct val="25000"/>
            </a:pPr>
            <a:r>
              <a:rPr lang="en-CA" dirty="0" smtClean="0"/>
              <a:t>- Allows</a:t>
            </a:r>
            <a:r>
              <a:rPr lang="en-CA" baseline="0" dirty="0" smtClean="0"/>
              <a:t> us to look further to seek connections: whether it be for help, to find people who share ideas with, to communicate, etc…</a:t>
            </a:r>
            <a:endParaRPr dirty="0"/>
          </a:p>
        </p:txBody>
      </p:sp>
      <p:sp>
        <p:nvSpPr>
          <p:cNvPr id="319" name="Shape 31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28</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1875077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29</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32620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SzPct val="25000"/>
            </a:pPr>
            <a:r>
              <a:rPr lang="en-CA" dirty="0" smtClean="0"/>
              <a:t>Computational</a:t>
            </a:r>
            <a:r>
              <a:rPr lang="en-CA" baseline="0" dirty="0" smtClean="0"/>
              <a:t> thinking is a way of thinking that</a:t>
            </a:r>
            <a:r>
              <a:rPr lang="en" dirty="0" smtClean="0"/>
              <a:t> </a:t>
            </a:r>
            <a:r>
              <a:rPr lang="en-CA" dirty="0" smtClean="0"/>
              <a:t>helps</a:t>
            </a:r>
            <a:r>
              <a:rPr lang="en-CA" baseline="0" dirty="0" smtClean="0"/>
              <a:t> us to better understand</a:t>
            </a:r>
            <a:r>
              <a:rPr lang="en" dirty="0" smtClean="0"/>
              <a:t> </a:t>
            </a:r>
            <a:r>
              <a:rPr lang="en" dirty="0"/>
              <a:t>how we can </a:t>
            </a:r>
            <a:r>
              <a:rPr lang="en" dirty="0" smtClean="0"/>
              <a:t>use </a:t>
            </a:r>
            <a:r>
              <a:rPr lang="en-CA" dirty="0" smtClean="0"/>
              <a:t>the</a:t>
            </a:r>
            <a:r>
              <a:rPr lang="en-CA" baseline="0" dirty="0" smtClean="0"/>
              <a:t> tool called “computer”.</a:t>
            </a:r>
            <a:br>
              <a:rPr lang="en-CA" baseline="0" dirty="0" smtClean="0"/>
            </a:br>
            <a:r>
              <a:rPr lang="en-CA" baseline="0" dirty="0" smtClean="0"/>
              <a:t/>
            </a:r>
            <a:br>
              <a:rPr lang="en-CA" baseline="0" dirty="0" smtClean="0"/>
            </a:br>
            <a:r>
              <a:rPr lang="en-CA" baseline="0" dirty="0" smtClean="0"/>
              <a:t>Computers can be used to do a multitude of things: </a:t>
            </a:r>
            <a:br>
              <a:rPr lang="en-CA" baseline="0" dirty="0" smtClean="0"/>
            </a:br>
            <a:r>
              <a:rPr lang="en-CA" baseline="0" dirty="0" smtClean="0"/>
              <a:t>- S</a:t>
            </a:r>
            <a:r>
              <a:rPr lang="en" dirty="0" smtClean="0"/>
              <a:t>olve </a:t>
            </a:r>
            <a:r>
              <a:rPr lang="en-CA" dirty="0" smtClean="0"/>
              <a:t>problems.</a:t>
            </a:r>
            <a:br>
              <a:rPr lang="en-CA" dirty="0" smtClean="0"/>
            </a:br>
            <a:r>
              <a:rPr lang="en-CA" dirty="0" smtClean="0"/>
              <a:t>-</a:t>
            </a:r>
            <a:r>
              <a:rPr lang="en" dirty="0" smtClean="0"/>
              <a:t> </a:t>
            </a:r>
            <a:r>
              <a:rPr lang="en-CA" dirty="0" smtClean="0"/>
              <a:t>Display</a:t>
            </a:r>
            <a:r>
              <a:rPr lang="en" dirty="0" smtClean="0"/>
              <a:t> data</a:t>
            </a:r>
            <a:r>
              <a:rPr lang="en-CA" dirty="0" smtClean="0"/>
              <a:t> in various formats (visual, audio, force-feedback)</a:t>
            </a:r>
            <a:br>
              <a:rPr lang="en-CA" dirty="0" smtClean="0"/>
            </a:br>
            <a:r>
              <a:rPr lang="en-CA" dirty="0" smtClean="0"/>
              <a:t>- A</a:t>
            </a:r>
            <a:r>
              <a:rPr lang="en" dirty="0" smtClean="0"/>
              <a:t>nimations</a:t>
            </a:r>
            <a:r>
              <a:rPr lang="en-CA" baseline="0" dirty="0" smtClean="0"/>
              <a:t> (Pixar, Disney, </a:t>
            </a:r>
            <a:r>
              <a:rPr lang="en-CA" baseline="0" dirty="0" err="1" smtClean="0"/>
              <a:t>Dreamworks</a:t>
            </a:r>
            <a:r>
              <a:rPr lang="en-CA" baseline="0" dirty="0" smtClean="0"/>
              <a:t>, etc….)</a:t>
            </a:r>
            <a:r>
              <a:rPr lang="en-CA" dirty="0" smtClean="0"/>
              <a:t/>
            </a:r>
            <a:br>
              <a:rPr lang="en-CA" dirty="0" smtClean="0"/>
            </a:br>
            <a:r>
              <a:rPr lang="en-CA" dirty="0" smtClean="0"/>
              <a:t>-</a:t>
            </a:r>
            <a:r>
              <a:rPr lang="en" dirty="0" smtClean="0"/>
              <a:t> </a:t>
            </a:r>
            <a:r>
              <a:rPr lang="en-CA" dirty="0" smtClean="0"/>
              <a:t>Create </a:t>
            </a:r>
            <a:r>
              <a:rPr lang="en" dirty="0" smtClean="0"/>
              <a:t>games</a:t>
            </a:r>
            <a:r>
              <a:rPr lang="en-CA" dirty="0" smtClean="0"/>
              <a:t>.</a:t>
            </a:r>
          </a:p>
          <a:p>
            <a:pPr>
              <a:buSzPct val="25000"/>
              <a:buFontTx/>
              <a:buChar char="-"/>
            </a:pPr>
            <a:r>
              <a:rPr lang="en-CA" dirty="0" smtClean="0"/>
              <a:t> Enable</a:t>
            </a:r>
            <a:r>
              <a:rPr lang="en-CA" baseline="0" dirty="0" smtClean="0"/>
              <a:t> new</a:t>
            </a:r>
            <a:r>
              <a:rPr lang="en" dirty="0" smtClean="0"/>
              <a:t> </a:t>
            </a:r>
            <a:r>
              <a:rPr lang="en" dirty="0"/>
              <a:t>ways to collaborate</a:t>
            </a:r>
            <a:r>
              <a:rPr lang="en" dirty="0" smtClean="0"/>
              <a:t>.</a:t>
            </a:r>
            <a:endParaRPr lang="en-CA" dirty="0" smtClean="0"/>
          </a:p>
          <a:p>
            <a:pPr>
              <a:buSzPct val="25000"/>
              <a:buFontTx/>
              <a:buChar char="-"/>
            </a:pPr>
            <a:r>
              <a:rPr lang="en-CA" baseline="0" dirty="0" smtClean="0"/>
              <a:t> Interact with the world (real and virtual)</a:t>
            </a:r>
            <a:r>
              <a:rPr lang="en" dirty="0" smtClean="0"/>
              <a:t> </a:t>
            </a:r>
            <a:endParaRPr lang="en-CA" dirty="0" smtClean="0"/>
          </a:p>
          <a:p>
            <a:pPr>
              <a:buSzPct val="25000"/>
              <a:buFontTx/>
              <a:buChar char="-"/>
            </a:pPr>
            <a:endParaRPr lang="en" dirty="0"/>
          </a:p>
        </p:txBody>
      </p:sp>
      <p:sp>
        <p:nvSpPr>
          <p:cNvPr id="176" name="Shape 176"/>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3</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59759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30</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326207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31</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0" name="Shape 160"/>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endParaRPr dirty="0"/>
          </a:p>
        </p:txBody>
      </p:sp>
      <p:sp>
        <p:nvSpPr>
          <p:cNvPr id="161" name="Shape 161"/>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fld id="{00000000-1234-1234-1234-123412341234}" type="slidenum">
              <a:rPr lang="en" sz="1200">
                <a:solidFill>
                  <a:schemeClr val="dk1"/>
                </a:solidFill>
                <a:latin typeface="Calibri"/>
                <a:ea typeface="Calibri"/>
                <a:cs typeface="Calibri"/>
                <a:sym typeface="Calibri"/>
              </a:rPr>
              <a:pPr algn="r">
                <a:buClr>
                  <a:srgbClr val="000000"/>
                </a:buClr>
                <a:buSzPct val="25000"/>
              </a:pPr>
              <a:t>32</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332620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noAutofit/>
          </a:bodyPr>
          <a:lstStyle/>
          <a:p>
            <a:pPr>
              <a:buClr>
                <a:schemeClr val="dk1"/>
              </a:buClr>
              <a:buSzPct val="25000"/>
            </a:pPr>
            <a:r>
              <a:rPr lang="en-CA" dirty="0"/>
              <a:t>Ask the question to the audience and ask people to raise their hands in they think “Yes”, “No”, “Not Sure”.</a:t>
            </a:r>
          </a:p>
          <a:p>
            <a:pPr>
              <a:buClr>
                <a:schemeClr val="dk1"/>
              </a:buClr>
              <a:buSzPct val="25000"/>
            </a:pPr>
            <a:r>
              <a:rPr lang="en-CA" dirty="0"/>
              <a:t>The answer is “No”. Computers do not have brains, they do what someone has told them to do: the instructions are the software running on the computer. If a computer “appears” to think, it is simply processing vast quantities of information very quickly.</a:t>
            </a:r>
          </a:p>
          <a:p>
            <a:pPr>
              <a:buClr>
                <a:schemeClr val="dk1"/>
              </a:buClr>
              <a:buSzPct val="25000"/>
            </a:pPr>
            <a:endParaRPr lang="en-CA" dirty="0"/>
          </a:p>
          <a:p>
            <a:pPr>
              <a:buClr>
                <a:schemeClr val="dk1"/>
              </a:buClr>
              <a:buSzPct val="25000"/>
            </a:pPr>
            <a:r>
              <a:rPr lang="en-CA" dirty="0"/>
              <a:t>So computational thinking does not mean thinking like a computer since computers don’t have brains.</a:t>
            </a:r>
          </a:p>
          <a:p>
            <a:pPr>
              <a:buClr>
                <a:schemeClr val="dk1"/>
              </a:buClr>
              <a:buSzPct val="25000"/>
            </a:pPr>
            <a:endParaRPr lang="en-CA" dirty="0"/>
          </a:p>
          <a:p>
            <a:pPr>
              <a:buClr>
                <a:schemeClr val="dk1"/>
              </a:buClr>
              <a:buSzPct val="25000"/>
            </a:pPr>
            <a:endParaRPr lang="en-CA" dirty="0"/>
          </a:p>
          <a:p>
            <a:pPr>
              <a:buClr>
                <a:schemeClr val="dk1"/>
              </a:buClr>
              <a:buSzPct val="25000"/>
            </a:pPr>
            <a:endParaRPr dirty="0"/>
          </a:p>
        </p:txBody>
      </p:sp>
      <p:sp>
        <p:nvSpPr>
          <p:cNvPr id="169" name="Shape 16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 xmlns:p14="http://schemas.microsoft.com/office/powerpoint/2010/main" xmlns:mv="urn:schemas-microsoft-com:mac:vml" xmlns:mc="http://schemas.openxmlformats.org/markup-compatibility/2006" val="66607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a:buClr>
                <a:schemeClr val="accent3"/>
              </a:buClr>
              <a:buSzPct val="25000"/>
            </a:pPr>
            <a:r>
              <a:rPr lang="en-US" b="1" u="sng" dirty="0" smtClean="0"/>
              <a:t>Instructor notes</a:t>
            </a:r>
            <a:br>
              <a:rPr lang="en-US" b="1" u="sng" dirty="0" smtClean="0"/>
            </a:br>
            <a:r>
              <a:rPr lang="en-US" b="1" u="sng" dirty="0" smtClean="0"/>
              <a:t/>
            </a:r>
            <a:br>
              <a:rPr lang="en-US" b="1" u="sng" dirty="0" smtClean="0"/>
            </a:br>
            <a:r>
              <a:rPr lang="en-US" i="1" dirty="0" smtClean="0"/>
              <a:t>Introduce this as the big picture. </a:t>
            </a:r>
            <a:br>
              <a:rPr lang="en-US" i="1" dirty="0" smtClean="0"/>
            </a:br>
            <a:r>
              <a:rPr lang="en-US" i="1" dirty="0" smtClean="0"/>
              <a:t>Three</a:t>
            </a:r>
            <a:r>
              <a:rPr lang="en-US" i="1" baseline="0" dirty="0" smtClean="0"/>
              <a:t> key dimensions to Computational Thinking (Brennan &amp; </a:t>
            </a:r>
            <a:r>
              <a:rPr lang="en-US" i="1" baseline="0" dirty="0" err="1" smtClean="0"/>
              <a:t>Resnick</a:t>
            </a:r>
            <a:r>
              <a:rPr lang="en-US" i="1" baseline="0" dirty="0" smtClean="0"/>
              <a:t>, AERA 2012): computational concepts, computational practices, computational perspectives</a:t>
            </a:r>
            <a:r>
              <a:rPr lang="en-US" i="1" dirty="0" smtClean="0"/>
              <a:t/>
            </a:r>
            <a:br>
              <a:rPr lang="en-US" i="1" dirty="0" smtClean="0"/>
            </a:br>
            <a:endParaRPr lang="en-US" i="1" dirty="0" smtClean="0"/>
          </a:p>
          <a:p>
            <a:pPr>
              <a:buClr>
                <a:schemeClr val="accent3"/>
              </a:buClr>
              <a:buSzPct val="25000"/>
            </a:pPr>
            <a:r>
              <a:rPr lang="en-US" b="1" i="1" u="sng" dirty="0" smtClean="0"/>
              <a:t>They</a:t>
            </a:r>
            <a:r>
              <a:rPr lang="en-US" b="1" i="1" u="sng" baseline="0" dirty="0" smtClean="0"/>
              <a:t> are concepts that you already master, whether formally or not (you may be better at some than others…which is true for everyone)</a:t>
            </a:r>
            <a:endParaRPr lang="en-US" b="1" i="1" u="sng" dirty="0" smtClean="0"/>
          </a:p>
          <a:p>
            <a:pPr>
              <a:buClr>
                <a:schemeClr val="accent3"/>
              </a:buClr>
              <a:buSzPct val="25000"/>
              <a:buFont typeface="Arial"/>
              <a:buChar char="•"/>
            </a:pPr>
            <a:r>
              <a:rPr lang="en-US" dirty="0" smtClean="0"/>
              <a:t>Explain it clockwise: Computational concepts put into action are Practices, and</a:t>
            </a:r>
            <a:r>
              <a:rPr lang="en-US" baseline="0" dirty="0" smtClean="0"/>
              <a:t> that leads</a:t>
            </a:r>
            <a:r>
              <a:rPr lang="en-US" dirty="0" smtClean="0"/>
              <a:t> to Perspectives.</a:t>
            </a:r>
          </a:p>
          <a:p>
            <a:pPr>
              <a:buClr>
                <a:schemeClr val="accent3"/>
              </a:buClr>
              <a:buSzPct val="25000"/>
              <a:buFont typeface="Arial"/>
              <a:buChar char="•"/>
            </a:pPr>
            <a:r>
              <a:rPr lang="en-US" dirty="0" smtClean="0"/>
              <a:t>Explain to teachers that even though some of these concepts might seem like</a:t>
            </a:r>
            <a:r>
              <a:rPr lang="en-US" baseline="0" dirty="0" smtClean="0"/>
              <a:t> a giant black-hole</a:t>
            </a:r>
            <a:r>
              <a:rPr lang="en-US" dirty="0" smtClean="0"/>
              <a:t> now, they already use and understand many of them daily as we will see in next set of slides</a:t>
            </a:r>
          </a:p>
          <a:p>
            <a:pPr>
              <a:buClr>
                <a:schemeClr val="accent3"/>
              </a:buClr>
              <a:buSzPct val="25000"/>
              <a:buFont typeface="Arial"/>
              <a:buChar char="•"/>
            </a:pPr>
            <a:r>
              <a:rPr lang="en-US" dirty="0" smtClean="0"/>
              <a:t>End on Perspectives as the reason why we would want to learn and teach computational thinking, </a:t>
            </a:r>
          </a:p>
          <a:p>
            <a:pPr>
              <a:buClr>
                <a:schemeClr val="accent3"/>
              </a:buClr>
              <a:buSzPct val="25000"/>
            </a:pPr>
            <a:endParaRPr lang="en-US" u="sng" dirty="0" smtClean="0"/>
          </a:p>
          <a:p>
            <a:pPr>
              <a:buClr>
                <a:schemeClr val="accent3"/>
              </a:buClr>
              <a:buSzPct val="25000"/>
            </a:pP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baseline="0" dirty="0" smtClean="0"/>
              <a:t>Abstraction: keeping essential characteristics/information (from the </a:t>
            </a:r>
            <a:r>
              <a:rPr lang="en-US" u="none" baseline="0" dirty="0" err="1" smtClean="0"/>
              <a:t>latin</a:t>
            </a:r>
            <a:r>
              <a:rPr lang="en-US" u="none" baseline="0" dirty="0" smtClean="0"/>
              <a:t> abs- “away from” and “trahere” -draw)</a:t>
            </a:r>
            <a:endParaRPr lang="en-US" u="sng" baseline="0" dirty="0" smtClean="0"/>
          </a:p>
          <a:p>
            <a:pPr marL="0" marR="0" lvl="0" indent="0" algn="l" defTabSz="457200" rtl="0" eaLnBrk="1" fontAlgn="auto" latinLnBrk="0" hangingPunct="1">
              <a:lnSpc>
                <a:spcPct val="100000"/>
              </a:lnSpc>
              <a:spcBef>
                <a:spcPts val="0"/>
              </a:spcBef>
              <a:spcAft>
                <a:spcPts val="0"/>
              </a:spcAft>
              <a:buClr>
                <a:schemeClr val="accent3"/>
              </a:buClr>
              <a:buSzPct val="25000"/>
              <a:buFont typeface="Arial"/>
              <a:buChar char="•"/>
              <a:tabLst/>
              <a:defRP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pPr>
            <a:endParaRPr lang="en-US" u="sng" dirty="0" smtClean="0"/>
          </a:p>
          <a:p>
            <a:pPr>
              <a:buClr>
                <a:schemeClr val="accent3"/>
              </a:buClr>
              <a:buSzPct val="25000"/>
            </a:pPr>
            <a:r>
              <a:rPr lang="en-US" u="sng" dirty="0" smtClean="0"/>
              <a:t>Practices:</a:t>
            </a:r>
          </a:p>
          <a:p>
            <a:pPr>
              <a:buClr>
                <a:schemeClr val="accent3"/>
              </a:buClr>
              <a:buSzPct val="25000"/>
            </a:pPr>
            <a:r>
              <a:rPr lang="en-US" i="1" u="none" dirty="0" smtClean="0"/>
              <a:t>Practices</a:t>
            </a:r>
            <a:r>
              <a:rPr lang="en-US" i="1" u="none" baseline="0" dirty="0" smtClean="0"/>
              <a:t> designers develop as they program: it is the process of construction and design. Practices focus on the process of thinking and learning, moving beyond the “what” you are learning to the “how” you are learning.</a:t>
            </a:r>
            <a:endParaRPr lang="en-US" i="1" u="none" dirty="0" smtClean="0"/>
          </a:p>
          <a:p>
            <a:pPr>
              <a:buClr>
                <a:schemeClr val="accent3"/>
              </a:buClr>
              <a:buSzPct val="25000"/>
              <a:buFont typeface="Arial"/>
              <a:buChar char="•"/>
            </a:pPr>
            <a:r>
              <a:rPr lang="en-US" b="0" u="none" dirty="0" smtClean="0"/>
              <a:t>Experimenting: trial</a:t>
            </a:r>
            <a:r>
              <a:rPr lang="en-US" b="0" u="none" baseline="0" dirty="0" smtClean="0"/>
              <a:t> and error, testing new things, having an idea and trying to see how to make it work (incremental &amp; iterative process)</a:t>
            </a:r>
            <a:endParaRPr lang="en-US" b="0" u="none" dirty="0" smtClean="0"/>
          </a:p>
          <a:p>
            <a:pPr>
              <a:buClr>
                <a:schemeClr val="accent3"/>
              </a:buClr>
              <a:buSzPct val="25000"/>
              <a:buFont typeface="Arial"/>
              <a:buChar char="•"/>
            </a:pPr>
            <a:r>
              <a:rPr lang="en-US" b="0" u="none" dirty="0" smtClean="0"/>
              <a:t>Debugging:</a:t>
            </a:r>
            <a:r>
              <a:rPr lang="en-US" b="0" u="none" baseline="0" dirty="0" smtClean="0"/>
              <a:t> Answering the question “Does it work the way I want it to?” If the answer is “No”, figure out why then fix it. (incremental &amp; iterative process)</a:t>
            </a:r>
            <a:endParaRPr lang="en-US" b="0" u="none" dirty="0" smtClean="0"/>
          </a:p>
          <a:p>
            <a:pPr>
              <a:buClr>
                <a:schemeClr val="accent3"/>
              </a:buClr>
              <a:buSzPct val="25000"/>
              <a:buFont typeface="Arial"/>
              <a:buChar char="•"/>
            </a:pPr>
            <a:r>
              <a:rPr lang="en-US" b="0" u="none" dirty="0" smtClean="0"/>
              <a:t>Collaboration: </a:t>
            </a:r>
          </a:p>
          <a:p>
            <a:pPr>
              <a:buClr>
                <a:schemeClr val="accent3"/>
              </a:buClr>
              <a:buSzPct val="25000"/>
              <a:buFont typeface="Arial"/>
              <a:buChar char="•"/>
            </a:pPr>
            <a:r>
              <a:rPr lang="en-US" b="0" u="none" dirty="0" smtClean="0"/>
              <a:t>Planning: </a:t>
            </a:r>
            <a:endParaRPr lang="en-US" u="sng" dirty="0" smtClean="0"/>
          </a:p>
          <a:p>
            <a:pPr>
              <a:buClr>
                <a:schemeClr val="accent3"/>
              </a:buClr>
              <a:buSzPct val="25000"/>
            </a:pPr>
            <a:r>
              <a:rPr lang="en-US" dirty="0" smtClean="0"/>
              <a:t/>
            </a:r>
            <a:br>
              <a:rPr lang="en-US" dirty="0" smtClean="0"/>
            </a:br>
            <a:r>
              <a:rPr lang="en-US" b="0" u="sng" dirty="0" smtClean="0"/>
              <a:t>Perspectives:</a:t>
            </a:r>
          </a:p>
          <a:p>
            <a:pPr>
              <a:buClr>
                <a:schemeClr val="accent3"/>
              </a:buClr>
              <a:buSzPct val="25000"/>
            </a:pPr>
            <a:r>
              <a:rPr lang="en-US" i="1" u="none" baseline="0" dirty="0" smtClean="0"/>
              <a:t>Designers evolve their understanding of the technological world around them, their relationship with others, and of themselves.</a:t>
            </a:r>
            <a:endParaRPr lang="en-US" i="1" u="none" dirty="0" smtClean="0"/>
          </a:p>
          <a:p>
            <a:pPr>
              <a:buClr>
                <a:schemeClr val="accent3"/>
              </a:buClr>
              <a:buSzPct val="25000"/>
              <a:buFont typeface="Arial"/>
              <a:buChar char="•"/>
            </a:pPr>
            <a:r>
              <a:rPr lang="en-US" dirty="0" smtClean="0"/>
              <a:t>Expressing =  computer</a:t>
            </a:r>
            <a:r>
              <a:rPr lang="en-US" baseline="0" dirty="0" smtClean="0"/>
              <a:t> </a:t>
            </a:r>
            <a:r>
              <a:rPr lang="en-US" dirty="0" smtClean="0"/>
              <a:t>programming can be a means of expressing</a:t>
            </a:r>
            <a:r>
              <a:rPr lang="en-US" baseline="0" dirty="0" smtClean="0"/>
              <a:t> oneself because it is a tool, it can be used in many different ways (web pages, art, music, games, etc…) just like a pencil can be used to write a report or draw a picture.</a:t>
            </a:r>
            <a:endParaRPr lang="en-US" dirty="0" smtClean="0"/>
          </a:p>
          <a:p>
            <a:pPr>
              <a:buClr>
                <a:schemeClr val="accent3"/>
              </a:buClr>
              <a:buSzPct val="25000"/>
              <a:buFont typeface="Arial"/>
              <a:buChar char="•"/>
            </a:pPr>
            <a:r>
              <a:rPr lang="en-US" dirty="0" smtClean="0"/>
              <a:t>Understanding = being better able to understand today’s </a:t>
            </a:r>
            <a:r>
              <a:rPr lang="en-US" dirty="0" err="1" smtClean="0"/>
              <a:t>sociotechno</a:t>
            </a:r>
            <a:r>
              <a:rPr lang="en-US" baseline="0" dirty="0" smtClean="0"/>
              <a:t> </a:t>
            </a:r>
            <a:r>
              <a:rPr lang="en-US" dirty="0" smtClean="0"/>
              <a:t>reality</a:t>
            </a:r>
            <a:r>
              <a:rPr lang="en-US" baseline="0" dirty="0" smtClean="0"/>
              <a:t> - being able to recognize and use some of the tools that create this reality </a:t>
            </a:r>
            <a:endParaRPr lang="en-US" dirty="0" smtClean="0"/>
          </a:p>
          <a:p>
            <a:pPr>
              <a:buClr>
                <a:schemeClr val="accent3"/>
              </a:buClr>
              <a:buSzPct val="25000"/>
              <a:buFont typeface="Arial"/>
              <a:buChar char="•"/>
            </a:pPr>
            <a:r>
              <a:rPr lang="en-US" baseline="0" dirty="0" smtClean="0"/>
              <a:t>Connecting = creativity and learning are deeply social practice, facilitate being</a:t>
            </a:r>
            <a:r>
              <a:rPr lang="en-US" dirty="0" smtClean="0"/>
              <a:t> able to reach out to others in a new ways</a:t>
            </a:r>
            <a:r>
              <a:rPr lang="en-US" baseline="0" dirty="0" smtClean="0"/>
              <a:t> (creating with others and creating for others)</a:t>
            </a:r>
            <a:endParaRPr lang="en-US" dirty="0" smtClean="0"/>
          </a:p>
          <a:p>
            <a:pPr>
              <a:buSzPct val="25000"/>
            </a:pPr>
            <a:endParaRPr lang="en-US" dirty="0" smtClean="0"/>
          </a:p>
          <a:p>
            <a:pPr>
              <a:buSzPct val="25000"/>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5</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chemeClr val="accent3"/>
              </a:buClr>
              <a:buSzPct val="25000"/>
            </a:pPr>
            <a:r>
              <a:rPr lang="en-US" u="none" dirty="0" smtClean="0"/>
              <a:t>INSTRUCTOR</a:t>
            </a:r>
            <a:r>
              <a:rPr lang="en-US" u="none" baseline="0" dirty="0" smtClean="0"/>
              <a:t> SUMMARY ONLY (the concepts are explained on separate slides).</a:t>
            </a:r>
            <a:r>
              <a:rPr lang="en-US" u="sng" dirty="0" smtClean="0"/>
              <a:t/>
            </a:r>
            <a:br>
              <a:rPr lang="en-US" u="sng" dirty="0" smtClean="0"/>
            </a:br>
            <a:r>
              <a:rPr lang="en-US" u="sng" dirty="0" smtClean="0"/>
              <a:t/>
            </a:r>
            <a:br>
              <a:rPr lang="en-US" u="sng" dirty="0" smtClean="0"/>
            </a:br>
            <a:r>
              <a:rPr lang="en-US" u="sng" dirty="0" smtClean="0"/>
              <a:t>Concepts</a:t>
            </a:r>
            <a:r>
              <a:rPr lang="en-US" u="none" dirty="0" smtClean="0"/>
              <a:t/>
            </a:r>
            <a:br>
              <a:rPr lang="en-US" u="none" dirty="0" smtClean="0"/>
            </a:br>
            <a:r>
              <a:rPr lang="en-US" i="1" u="none" dirty="0" smtClean="0"/>
              <a:t>Concepts</a:t>
            </a:r>
            <a:r>
              <a:rPr lang="en-US" i="1" u="none" baseline="0" dirty="0" smtClean="0"/>
              <a:t> that designers use as they program; these concepts are common to all programming and transfer to non-programming contexts</a:t>
            </a:r>
            <a:endParaRPr lang="en-US" u="none" dirty="0" smtClean="0"/>
          </a:p>
          <a:p>
            <a:pPr>
              <a:buClr>
                <a:schemeClr val="accent3"/>
              </a:buClr>
              <a:buSzPct val="25000"/>
              <a:buFont typeface="Arial"/>
              <a:buChar char="•"/>
            </a:pPr>
            <a:r>
              <a:rPr lang="en-US" u="none" dirty="0" smtClean="0"/>
              <a:t>Algorithm:</a:t>
            </a:r>
            <a:r>
              <a:rPr lang="en-US" u="none" baseline="0" dirty="0" smtClean="0"/>
              <a:t> a series of step-by-step instructions</a:t>
            </a:r>
            <a:endParaRPr lang="en-US" u="none" dirty="0" smtClean="0"/>
          </a:p>
          <a:p>
            <a:pPr>
              <a:buClr>
                <a:schemeClr val="accent3"/>
              </a:buClr>
              <a:buSzPct val="25000"/>
              <a:buFont typeface="Arial"/>
              <a:buChar char="•"/>
            </a:pPr>
            <a:r>
              <a:rPr lang="en-US" u="none" dirty="0" smtClean="0"/>
              <a:t>Decomposition: breaking</a:t>
            </a:r>
            <a:r>
              <a:rPr lang="en-US" u="none" baseline="0" dirty="0" smtClean="0"/>
              <a:t> down a complex problem into simpler parts</a:t>
            </a:r>
            <a:endParaRPr lang="en-US" u="none" dirty="0" smtClean="0"/>
          </a:p>
          <a:p>
            <a:pPr>
              <a:buClr>
                <a:schemeClr val="accent3"/>
              </a:buClr>
              <a:buSzPct val="25000"/>
              <a:buFont typeface="Arial"/>
              <a:buChar char="•"/>
            </a:pPr>
            <a:r>
              <a:rPr lang="en-US" u="none" dirty="0" smtClean="0"/>
              <a:t>Logic: Analyzing</a:t>
            </a:r>
            <a:r>
              <a:rPr lang="en-US" u="none" baseline="0" dirty="0" smtClean="0"/>
              <a:t> and predicting </a:t>
            </a:r>
            <a:endParaRPr lang="en-US" u="none" dirty="0" smtClean="0"/>
          </a:p>
          <a:p>
            <a:pPr>
              <a:buClr>
                <a:schemeClr val="accent3"/>
              </a:buClr>
              <a:buSzPct val="25000"/>
              <a:buFont typeface="Arial"/>
              <a:buChar char="•"/>
            </a:pPr>
            <a:r>
              <a:rPr lang="en-US" u="none" dirty="0" smtClean="0"/>
              <a:t>Pattern</a:t>
            </a:r>
            <a:r>
              <a:rPr lang="en-US" u="none" baseline="0" dirty="0" smtClean="0"/>
              <a:t> Recognition: learning to identify and use similarities in order to: simply, shorten, apply similar solutions</a:t>
            </a:r>
          </a:p>
          <a:p>
            <a:pPr>
              <a:buClr>
                <a:schemeClr val="accent3"/>
              </a:buClr>
              <a:buSzPct val="25000"/>
              <a:buFont typeface="Arial"/>
              <a:buChar char="•"/>
            </a:pPr>
            <a:r>
              <a:rPr lang="en-US" u="none" baseline="0" dirty="0" smtClean="0"/>
              <a:t>Abstraction: keeping essential characteristics/information (from the Latin “</a:t>
            </a:r>
            <a:r>
              <a:rPr lang="en-US" i="1" u="none" baseline="0" dirty="0" smtClean="0"/>
              <a:t>abs” </a:t>
            </a:r>
            <a:r>
              <a:rPr lang="en-US" u="none" baseline="0" dirty="0" smtClean="0"/>
              <a:t>- away from and “</a:t>
            </a:r>
            <a:r>
              <a:rPr lang="en-US" i="1" u="none" baseline="0" dirty="0" smtClean="0"/>
              <a:t>trahere</a:t>
            </a:r>
            <a:r>
              <a:rPr lang="en-US" u="none" baseline="0" dirty="0" smtClean="0"/>
              <a:t>” -draw)</a:t>
            </a:r>
          </a:p>
          <a:p>
            <a:pPr>
              <a:buClr>
                <a:schemeClr val="accent3"/>
              </a:buClr>
              <a:buSzPct val="25000"/>
              <a:buFont typeface="Arial"/>
              <a:buChar char="•"/>
            </a:pPr>
            <a:endParaRPr lang="en-US" u="none" baseline="0" dirty="0" smtClean="0"/>
          </a:p>
          <a:p>
            <a:pPr marL="0" marR="0" indent="0" algn="l" defTabSz="457200" rtl="0" eaLnBrk="1" fontAlgn="auto" latinLnBrk="0" hangingPunct="1">
              <a:lnSpc>
                <a:spcPct val="100000"/>
              </a:lnSpc>
              <a:spcBef>
                <a:spcPts val="0"/>
              </a:spcBef>
              <a:spcAft>
                <a:spcPts val="0"/>
              </a:spcAft>
              <a:buClr>
                <a:schemeClr val="accent3"/>
              </a:buClr>
              <a:buSzPct val="25000"/>
              <a:buFont typeface="Arial"/>
              <a:buNone/>
              <a:tabLst/>
              <a:defRPr/>
            </a:pPr>
            <a:r>
              <a:rPr lang="en-CA" i="1" dirty="0" smtClean="0"/>
              <a:t>C</a:t>
            </a:r>
            <a:r>
              <a:rPr lang="en" i="1" dirty="0" smtClean="0"/>
              <a:t>oncepts </a:t>
            </a:r>
            <a:r>
              <a:rPr lang="en-CA" i="1" dirty="0" smtClean="0"/>
              <a:t>are put </a:t>
            </a:r>
            <a:r>
              <a:rPr lang="en" i="1" dirty="0" smtClean="0"/>
              <a:t>into action through practices</a:t>
            </a:r>
            <a:r>
              <a:rPr lang="en-CA" i="1" dirty="0" smtClean="0"/>
              <a:t>.</a:t>
            </a:r>
            <a:r>
              <a:rPr lang="en" i="1" dirty="0" smtClean="0"/>
              <a:t> </a:t>
            </a:r>
            <a:r>
              <a:rPr lang="en-CA" i="1" dirty="0" smtClean="0"/>
              <a:t/>
            </a:r>
            <a:br>
              <a:rPr lang="en-CA" i="1" dirty="0" smtClean="0"/>
            </a:br>
            <a:r>
              <a:rPr lang="en-CA" i="1" dirty="0" smtClean="0"/>
              <a:t>This</a:t>
            </a:r>
            <a:r>
              <a:rPr lang="en" i="1" dirty="0" smtClean="0"/>
              <a:t> leads to insights and perspectives about technology that </a:t>
            </a:r>
            <a:r>
              <a:rPr lang="en-CA" i="1" dirty="0" smtClean="0"/>
              <a:t>we may</a:t>
            </a:r>
            <a:r>
              <a:rPr lang="en-CA" i="1" baseline="0" dirty="0" smtClean="0"/>
              <a:t> not have otherwise.</a:t>
            </a:r>
            <a:endParaRPr lang="en" i="1" dirty="0"/>
          </a:p>
        </p:txBody>
      </p:sp>
      <p:sp>
        <p:nvSpPr>
          <p:cNvPr id="312" name="Shape 312"/>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6</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103699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220104" indent="-220104">
              <a:lnSpc>
                <a:spcPct val="115000"/>
              </a:lnSpc>
              <a:buSzPct val="25000"/>
            </a:pPr>
            <a:r>
              <a:rPr lang="en-CA" sz="1200" b="0" i="0" dirty="0">
                <a:solidFill>
                  <a:srgbClr val="000000"/>
                </a:solidFill>
                <a:latin typeface="Calibri"/>
                <a:ea typeface="Arial"/>
                <a:cs typeface="Calibri"/>
                <a:sym typeface="Arial"/>
              </a:rPr>
              <a:t>What are examples of every day algorithms?</a:t>
            </a:r>
          </a:p>
          <a:p>
            <a:pPr marL="220104" indent="-220104">
              <a:lnSpc>
                <a:spcPct val="115000"/>
              </a:lnSpc>
              <a:buSzPct val="25000"/>
            </a:pPr>
            <a:r>
              <a:rPr lang="en-CA" sz="1200" b="0" i="0" dirty="0">
                <a:solidFill>
                  <a:srgbClr val="000000"/>
                </a:solidFill>
                <a:latin typeface="Calibri"/>
                <a:ea typeface="Arial"/>
                <a:cs typeface="Calibri"/>
                <a:sym typeface="Arial"/>
              </a:rPr>
              <a:t>Following a recipe, brushing your teeth, getting dressed (yes you can put your socks on before your pants but underwear goes on before outerwear!), starting your car…</a:t>
            </a:r>
          </a:p>
          <a:p>
            <a:pPr marL="220104" indent="-220104">
              <a:buClr>
                <a:srgbClr val="000000"/>
              </a:buClr>
              <a:buSzPct val="100000"/>
            </a:pPr>
            <a:r>
              <a:rPr lang="en-CA" sz="1200" b="0" i="0" dirty="0">
                <a:solidFill>
                  <a:srgbClr val="000000"/>
                </a:solidFill>
                <a:latin typeface="Calibri"/>
                <a:ea typeface="Arial"/>
                <a:cs typeface="Calibri"/>
                <a:sym typeface="Arial"/>
              </a:rPr>
              <a:t>Other examples:</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Building with clear stages: snowman</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bedtime/sleep routine</a:t>
            </a:r>
          </a:p>
          <a:p>
            <a:pPr marL="220104" indent="-220104">
              <a:buClr>
                <a:srgbClr val="000000"/>
              </a:buClr>
              <a:buSzPct val="100000"/>
              <a:buFont typeface="Arial"/>
              <a:buChar char="•"/>
            </a:pPr>
            <a:r>
              <a:rPr lang="en" sz="1200" b="0" i="0" dirty="0">
                <a:solidFill>
                  <a:srgbClr val="000000"/>
                </a:solidFill>
                <a:latin typeface="Calibri"/>
                <a:ea typeface="Arial"/>
                <a:cs typeface="Calibri"/>
                <a:sym typeface="Arial"/>
              </a:rPr>
              <a:t>Planting</a:t>
            </a:r>
            <a:r>
              <a:rPr lang="en-CA" sz="1200" b="0" i="0" dirty="0">
                <a:solidFill>
                  <a:srgbClr val="000000"/>
                </a:solidFill>
                <a:latin typeface="Calibri"/>
                <a:ea typeface="Arial"/>
                <a:cs typeface="Calibri"/>
                <a:sym typeface="Arial"/>
              </a:rPr>
              <a:t> a seed</a:t>
            </a:r>
            <a:endParaRPr lang="en" sz="1200" b="0" i="0" dirty="0">
              <a:solidFill>
                <a:srgbClr val="000000"/>
              </a:solidFill>
              <a:latin typeface="Calibri"/>
              <a:ea typeface="Arial"/>
              <a:cs typeface="Calibri"/>
              <a:sym typeface="Arial"/>
            </a:endParaRPr>
          </a:p>
          <a:p>
            <a:pPr marL="220104" indent="-220104">
              <a:lnSpc>
                <a:spcPct val="115000"/>
              </a:lnSpc>
              <a:buSzPct val="25000"/>
            </a:pPr>
            <a:endParaRPr lang="en-CA" sz="1200" b="0" i="0" dirty="0">
              <a:solidFill>
                <a:srgbClr val="000000"/>
              </a:solidFill>
              <a:latin typeface="Calibri"/>
              <a:ea typeface="Arial"/>
              <a:cs typeface="Calibri"/>
              <a:sym typeface="Arial"/>
            </a:endParaRPr>
          </a:p>
          <a:p>
            <a:pPr marL="220104" indent="-220104">
              <a:lnSpc>
                <a:spcPct val="115000"/>
              </a:lnSpc>
              <a:buSzPct val="25000"/>
            </a:pPr>
            <a:r>
              <a:rPr lang="en-CA" sz="1200" b="0" i="0" dirty="0">
                <a:solidFill>
                  <a:srgbClr val="000000"/>
                </a:solidFill>
                <a:latin typeface="Calibri"/>
                <a:ea typeface="Arial"/>
                <a:cs typeface="Calibri"/>
                <a:sym typeface="Arial"/>
              </a:rPr>
              <a:t>In a classroom, the one algorithm everyone needs to know and follow: What to do when the fire alarm sounds.</a:t>
            </a:r>
            <a:endParaRPr lang="en" sz="1200" b="0" i="0" dirty="0">
              <a:solidFill>
                <a:srgbClr val="000000"/>
              </a:solidFill>
              <a:latin typeface="Calibri"/>
              <a:ea typeface="Arial"/>
              <a:cs typeface="Calibri"/>
              <a:sym typeface="Arial"/>
            </a:endParaRPr>
          </a:p>
          <a:p>
            <a:pPr marL="220104" indent="-220104">
              <a:lnSpc>
                <a:spcPct val="115000"/>
              </a:lnSpc>
              <a:buSzPct val="25000"/>
            </a:pPr>
            <a:r>
              <a:rPr lang="en" sz="1200" b="0" i="0" dirty="0">
                <a:solidFill>
                  <a:srgbClr val="000000"/>
                </a:solidFill>
                <a:latin typeface="Calibri"/>
                <a:ea typeface="Arial"/>
                <a:cs typeface="Calibri"/>
                <a:sym typeface="Arial"/>
              </a:rPr>
              <a:t>Let’s take a minute to make sure what everybody is operating from the same set of step-by-step instructions.  </a:t>
            </a:r>
          </a:p>
          <a:p>
            <a:pPr marL="220104" indent="-220104">
              <a:lnSpc>
                <a:spcPct val="115000"/>
              </a:lnSpc>
              <a:buSzPct val="25000"/>
            </a:pPr>
            <a:r>
              <a:rPr lang="en" sz="1200" b="0" i="0" dirty="0">
                <a:solidFill>
                  <a:srgbClr val="000000"/>
                </a:solidFill>
                <a:latin typeface="Calibri"/>
                <a:ea typeface="Arial"/>
                <a:cs typeface="Calibri"/>
                <a:sym typeface="Arial"/>
              </a:rPr>
              <a:t>What’s your fire drill</a:t>
            </a:r>
            <a:r>
              <a:rPr lang="en" sz="1200" b="0" i="0" dirty="0" smtClean="0">
                <a:solidFill>
                  <a:srgbClr val="000000"/>
                </a:solidFill>
                <a:latin typeface="Calibri"/>
                <a:ea typeface="Arial"/>
                <a:cs typeface="Calibri"/>
                <a:sym typeface="Arial"/>
              </a:rPr>
              <a:t>?</a:t>
            </a:r>
            <a:endParaRPr sz="1200" b="0" i="0" dirty="0" smtClean="0">
              <a:solidFill>
                <a:srgbClr val="000000"/>
              </a:solidFill>
              <a:latin typeface="Calibri"/>
              <a:ea typeface="Arial"/>
              <a:cs typeface="Calibri"/>
              <a:sym typeface="Arial"/>
            </a:endParaRPr>
          </a:p>
          <a:p>
            <a:pPr>
              <a:buSzPct val="25000"/>
            </a:pPr>
            <a:endParaRPr sz="1200" b="0" i="0" dirty="0">
              <a:latin typeface="Calibri"/>
              <a:cs typeface="Calibri"/>
            </a:endParaRPr>
          </a:p>
        </p:txBody>
      </p:sp>
      <p:sp>
        <p:nvSpPr>
          <p:cNvPr id="249" name="Shape 24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7</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408216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a:buClr>
                <a:srgbClr val="000000"/>
              </a:buClr>
              <a:buSzPct val="25000"/>
            </a:pPr>
            <a:r>
              <a:rPr lang="en-CA" sz="1200" b="0" i="0" dirty="0" smtClean="0">
                <a:solidFill>
                  <a:srgbClr val="000000"/>
                </a:solidFill>
                <a:latin typeface="Calibri"/>
                <a:ea typeface="Arial"/>
                <a:cs typeface="Calibri"/>
                <a:sym typeface="Arial"/>
              </a:rPr>
              <a:t>We</a:t>
            </a:r>
            <a:r>
              <a:rPr lang="en-CA" sz="1200" b="0" i="0" baseline="0" dirty="0" smtClean="0">
                <a:solidFill>
                  <a:srgbClr val="000000"/>
                </a:solidFill>
                <a:latin typeface="Calibri"/>
                <a:ea typeface="Arial"/>
                <a:cs typeface="Calibri"/>
                <a:sym typeface="Arial"/>
              </a:rPr>
              <a:t> all do this in our everyday lives, we are simply not conscious of it.</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Example: “Teach the class” that is a complex problem…</a:t>
            </a:r>
            <a:br>
              <a:rPr lang="en-CA" sz="1200" b="0" i="0" baseline="0" dirty="0" smtClean="0">
                <a:solidFill>
                  <a:srgbClr val="000000"/>
                </a:solidFill>
                <a:latin typeface="Calibri"/>
                <a:ea typeface="Arial"/>
                <a:cs typeface="Calibri"/>
                <a:sym typeface="Arial"/>
              </a:rPr>
            </a:br>
            <a:r>
              <a:rPr lang="en-CA" sz="1200" b="0" i="0" baseline="0" dirty="0" smtClean="0">
                <a:solidFill>
                  <a:srgbClr val="000000"/>
                </a:solidFill>
                <a:latin typeface="Calibri"/>
                <a:ea typeface="Arial"/>
                <a:cs typeface="Calibri"/>
                <a:sym typeface="Arial"/>
              </a:rPr>
              <a:t>Question: How do you break it down into smaller parts? </a:t>
            </a:r>
          </a:p>
          <a:p>
            <a:pPr>
              <a:buClr>
                <a:srgbClr val="000000"/>
              </a:buClr>
              <a:buSzPct val="25000"/>
            </a:pPr>
            <a:r>
              <a:rPr lang="en-CA" sz="1200" b="0" i="0" baseline="0" dirty="0" smtClean="0">
                <a:solidFill>
                  <a:srgbClr val="000000"/>
                </a:solidFill>
                <a:latin typeface="Calibri"/>
                <a:ea typeface="Arial"/>
                <a:cs typeface="Calibri"/>
                <a:sym typeface="Arial"/>
              </a:rPr>
              <a:t>Potential “simpler” parts…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Plan your day</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Get to school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Go to your class at a specific time</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Prepare your class/material</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Take attendance </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Start the class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Is there a test today? Yes – give instructions.</a:t>
            </a:r>
          </a:p>
          <a:p>
            <a:pPr marL="232943" indent="-232943">
              <a:buClr>
                <a:srgbClr val="000000"/>
              </a:buClr>
              <a:buSzPct val="25000"/>
              <a:buFont typeface="+mj-lt"/>
              <a:buAutoNum type="arabicPeriod"/>
            </a:pPr>
            <a:r>
              <a:rPr lang="en-CA" sz="1200" b="0" i="0" baseline="0" dirty="0" smtClean="0">
                <a:solidFill>
                  <a:srgbClr val="000000"/>
                </a:solidFill>
                <a:latin typeface="Calibri"/>
                <a:ea typeface="Arial"/>
                <a:cs typeface="Calibri"/>
                <a:sym typeface="Arial"/>
              </a:rPr>
              <a:t> Etc..</a:t>
            </a:r>
            <a:br>
              <a:rPr lang="en-CA" sz="1200" b="0" i="0" baseline="0" dirty="0" smtClean="0">
                <a:solidFill>
                  <a:srgbClr val="000000"/>
                </a:solidFill>
                <a:latin typeface="Calibri"/>
                <a:ea typeface="Arial"/>
                <a:cs typeface="Calibri"/>
                <a:sym typeface="Arial"/>
              </a:rPr>
            </a:br>
            <a:endParaRPr sz="1200" b="0" i="0" dirty="0">
              <a:solidFill>
                <a:srgbClr val="000000"/>
              </a:solidFill>
              <a:latin typeface="Calibri"/>
              <a:ea typeface="Arial"/>
              <a:cs typeface="Calibri"/>
              <a:sym typeface="Arial"/>
            </a:endParaRPr>
          </a:p>
          <a:p>
            <a:pPr>
              <a:buSzPct val="25000"/>
            </a:pPr>
            <a:r>
              <a:rPr lang="en-US" sz="1200" b="0" i="0" dirty="0">
                <a:solidFill>
                  <a:srgbClr val="000000"/>
                </a:solidFill>
                <a:latin typeface="Calibri"/>
                <a:ea typeface="Arial"/>
                <a:cs typeface="Calibri"/>
                <a:sym typeface="Arial"/>
              </a:rPr>
              <a:t>Being able to break a problem down into small parts is a very important skill. </a:t>
            </a:r>
          </a:p>
          <a:p>
            <a:pPr marL="220104" indent="-220104">
              <a:buSzPct val="25000"/>
            </a:pPr>
            <a:r>
              <a:rPr lang="en-US" sz="1200" b="0" i="0" dirty="0">
                <a:solidFill>
                  <a:srgbClr val="000000"/>
                </a:solidFill>
                <a:latin typeface="Calibri"/>
                <a:ea typeface="Arial"/>
                <a:cs typeface="Calibri"/>
                <a:sym typeface="Arial"/>
              </a:rPr>
              <a:t>Can you think of a time recently when you broke a problem down to make it easier?</a:t>
            </a:r>
            <a:r>
              <a:rPr lang="en-US" sz="1200" b="0" i="0" dirty="0" smtClean="0">
                <a:solidFill>
                  <a:srgbClr val="000000"/>
                </a:solidFill>
                <a:latin typeface="Calibri"/>
                <a:ea typeface="Arial"/>
                <a:cs typeface="Calibri"/>
                <a:sym typeface="Arial"/>
              </a:rPr>
              <a:t> </a:t>
            </a:r>
            <a:br>
              <a:rPr lang="en-US" sz="1200" b="0" i="0" dirty="0" smtClean="0">
                <a:solidFill>
                  <a:srgbClr val="000000"/>
                </a:solidFill>
                <a:latin typeface="Calibri"/>
                <a:ea typeface="Arial"/>
                <a:cs typeface="Calibri"/>
                <a:sym typeface="Arial"/>
              </a:rPr>
            </a:br>
            <a:endParaRPr lang="en-US" sz="1200" b="0" i="0" dirty="0" smtClean="0">
              <a:solidFill>
                <a:srgbClr val="000000"/>
              </a:solidFill>
              <a:latin typeface="Calibri"/>
              <a:ea typeface="Arial"/>
              <a:cs typeface="Calibri"/>
              <a:sym typeface="Arial"/>
            </a:endParaRPr>
          </a:p>
          <a:p>
            <a:pPr marL="220104" indent="-220104">
              <a:buSzPct val="25000"/>
              <a:buFont typeface="Arial"/>
              <a:buChar char="•"/>
            </a:pPr>
            <a:r>
              <a:rPr lang="en-US" sz="1200" b="0" i="0" dirty="0">
                <a:solidFill>
                  <a:srgbClr val="000000"/>
                </a:solidFill>
                <a:latin typeface="Calibri"/>
                <a:ea typeface="Arial"/>
                <a:cs typeface="Calibri"/>
                <a:sym typeface="Arial"/>
              </a:rPr>
              <a:t>Cleaning a room one section at a time, </a:t>
            </a:r>
          </a:p>
          <a:p>
            <a:pPr marL="220104" indent="-220104">
              <a:buSzPct val="25000"/>
              <a:buFont typeface="Arial"/>
              <a:buChar char="•"/>
            </a:pPr>
            <a:r>
              <a:rPr lang="en-US" sz="1200" b="0" i="0" dirty="0">
                <a:solidFill>
                  <a:srgbClr val="000000"/>
                </a:solidFill>
                <a:latin typeface="Calibri"/>
                <a:ea typeface="Arial"/>
                <a:cs typeface="Calibri"/>
                <a:sym typeface="Arial"/>
              </a:rPr>
              <a:t>Making a snowman: make the pieces first and put them together</a:t>
            </a:r>
          </a:p>
          <a:p>
            <a:pPr marL="220104" indent="-220104">
              <a:buSzPct val="25000"/>
              <a:buFont typeface="Arial"/>
              <a:buChar char="•"/>
            </a:pPr>
            <a:r>
              <a:rPr lang="en-US" sz="1200" b="0" i="0" dirty="0">
                <a:solidFill>
                  <a:srgbClr val="000000"/>
                </a:solidFill>
                <a:latin typeface="Calibri"/>
                <a:cs typeface="Calibri"/>
              </a:rPr>
              <a:t>puzzles: making the edges first</a:t>
            </a:r>
          </a:p>
          <a:p>
            <a:pPr marL="220104" indent="-220104">
              <a:buSzPct val="25000"/>
              <a:buFont typeface="Arial"/>
              <a:buChar char="•"/>
            </a:pPr>
            <a:r>
              <a:rPr lang="en-US" sz="1200" b="0" i="0" dirty="0">
                <a:solidFill>
                  <a:srgbClr val="000000"/>
                </a:solidFill>
                <a:latin typeface="Calibri"/>
                <a:ea typeface="Arial"/>
                <a:cs typeface="Calibri"/>
                <a:sym typeface="Arial"/>
              </a:rPr>
              <a:t>murals: each person does a little part</a:t>
            </a:r>
          </a:p>
          <a:p>
            <a:pPr>
              <a:buSzPct val="25000"/>
            </a:pPr>
            <a:endParaRPr sz="1200" b="0" i="0" dirty="0">
              <a:latin typeface="Calibri"/>
              <a:cs typeface="Calibri"/>
            </a:endParaRPr>
          </a:p>
          <a:p>
            <a:pPr>
              <a:buSzPct val="25000"/>
            </a:pPr>
            <a:endParaRPr sz="1200" b="0" i="0" dirty="0">
              <a:latin typeface="Calibri"/>
              <a:cs typeface="Calibri"/>
            </a:endParaRPr>
          </a:p>
        </p:txBody>
      </p:sp>
      <p:sp>
        <p:nvSpPr>
          <p:cNvPr id="258" name="Shape 25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 sz="1200">
                <a:solidFill>
                  <a:schemeClr val="dk1"/>
                </a:solidFill>
                <a:latin typeface="Calibri"/>
                <a:ea typeface="Calibri"/>
                <a:cs typeface="Calibri"/>
                <a:sym typeface="Calibri"/>
              </a:rPr>
              <a:pPr algn="r">
                <a:buSzPct val="25000"/>
              </a:pPr>
              <a:t>8</a:t>
            </a:fld>
            <a:endParaRPr lang="en" sz="12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xmlns:mv="urn:schemas-microsoft-com:mac:vml" xmlns:mc="http://schemas.openxmlformats.org/markup-compatibility/2006" val="838014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looked at algorithms</a:t>
            </a:r>
            <a:r>
              <a:rPr lang="en-US" baseline="0" dirty="0" smtClean="0"/>
              <a:t> and decomposition, next comes pattern recognition and abstraction</a:t>
            </a:r>
            <a:endParaRPr lang="en-US" dirty="0" smtClean="0"/>
          </a:p>
        </p:txBody>
      </p:sp>
      <p:sp>
        <p:nvSpPr>
          <p:cNvPr id="4" name="Slide Number Placeholder 3"/>
          <p:cNvSpPr>
            <a:spLocks noGrp="1"/>
          </p:cNvSpPr>
          <p:nvPr>
            <p:ph type="sldNum" idx="10"/>
          </p:nvPr>
        </p:nvSpPr>
        <p:spPr/>
        <p:txBody>
          <a:bodyPr/>
          <a:lstStyle/>
          <a:p>
            <a:pPr algn="r"/>
            <a:fld id="{C4E96AD1-13A2-4FAB-AC1C-999EA83EC353}" type="slidenum">
              <a:rPr lang="en-US" spc="-1" smtClean="0">
                <a:uFill>
                  <a:solidFill>
                    <a:srgbClr val="FFFFFF"/>
                  </a:solidFill>
                </a:uFill>
                <a:latin typeface="Times New Roman"/>
              </a:rPr>
              <a:pPr algn="r"/>
              <a:t>9</a:t>
            </a:fld>
            <a:endParaRPr lang="en-US" spc="-1" dirty="0">
              <a:uFill>
                <a:solidFill>
                  <a:srgbClr val="FFFFFF"/>
                </a:solidFill>
              </a:uFill>
              <a:latin typeface="Times New Roman"/>
            </a:endParaRPr>
          </a:p>
        </p:txBody>
      </p:sp>
    </p:spTree>
    <p:extLst>
      <p:ext uri="{BB962C8B-B14F-4D97-AF65-F5344CB8AC3E}">
        <p14:creationId xmlns:mc="http://schemas.openxmlformats.org/markup-compatibility/2006" xmlns:mv="urn:schemas-microsoft-com:mac:vml" xmlns="" xmlns:p14="http://schemas.microsoft.com/office/powerpoint/2010/main" val="58321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65"/>
        <p:cNvGrpSpPr/>
        <p:nvPr/>
      </p:nvGrpSpPr>
      <p:grpSpPr>
        <a:xfrm>
          <a:off x="0" y="0"/>
          <a:ext cx="0" cy="0"/>
          <a:chOff x="0" y="0"/>
          <a:chExt cx="0" cy="0"/>
        </a:xfrm>
      </p:grpSpPr>
      <p:pic>
        <p:nvPicPr>
          <p:cNvPr id="66" name="Shape 6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7" name="Shape 67"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8" name="Shape 68"/>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69"/>
        <p:cNvGrpSpPr/>
        <p:nvPr/>
      </p:nvGrpSpPr>
      <p:grpSpPr>
        <a:xfrm>
          <a:off x="0" y="0"/>
          <a:ext cx="0" cy="0"/>
          <a:chOff x="0" y="0"/>
          <a:chExt cx="0" cy="0"/>
        </a:xfrm>
      </p:grpSpPr>
      <p:sp>
        <p:nvSpPr>
          <p:cNvPr id="70" name="Shape 7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1" name="Shape 71"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2" name="Shape 72"/>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74"/>
        <p:cNvGrpSpPr/>
        <p:nvPr/>
      </p:nvGrpSpPr>
      <p:grpSpPr>
        <a:xfrm>
          <a:off x="0" y="0"/>
          <a:ext cx="0" cy="0"/>
          <a:chOff x="0" y="0"/>
          <a:chExt cx="0" cy="0"/>
        </a:xfrm>
      </p:grpSpPr>
      <p:sp>
        <p:nvSpPr>
          <p:cNvPr id="75" name="Shape 7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8" name="Shape 78"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3" name="Image 12" descr="kcj-ppt-slides-v3_cover.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0" y="0"/>
            <a:ext cx="9144000" cy="5143500"/>
          </a:xfrm>
          <a:prstGeom prst="rect">
            <a:avLst/>
          </a:prstGeom>
        </p:spPr>
      </p:pic>
      <p:sp>
        <p:nvSpPr>
          <p:cNvPr id="2" name="Titre 1"/>
          <p:cNvSpPr>
            <a:spLocks noGrp="1"/>
          </p:cNvSpPr>
          <p:nvPr>
            <p:ph type="ctrTitle"/>
          </p:nvPr>
        </p:nvSpPr>
        <p:spPr>
          <a:xfrm>
            <a:off x="423415" y="1483144"/>
            <a:ext cx="4230280" cy="1937357"/>
          </a:xfrm>
        </p:spPr>
        <p:txBody>
          <a:bodyPr/>
          <a:lstStyle>
            <a:lvl1pPr>
              <a:defRPr>
                <a:solidFill>
                  <a:schemeClr val="tx1"/>
                </a:solidFill>
              </a:defRPr>
            </a:lvl1pPr>
          </a:lstStyle>
          <a:p>
            <a:r>
              <a:rPr lang="fr-CA" dirty="0" smtClean="0"/>
              <a:t>Cliquez et modifiez le titre</a:t>
            </a:r>
            <a:endParaRPr lang="fr-FR" dirty="0"/>
          </a:p>
        </p:txBody>
      </p:sp>
      <p:pic>
        <p:nvPicPr>
          <p:cNvPr id="11" name="Image 10" descr="LogoKCJ_3lignes_RGB.png"/>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222487" y="3774040"/>
            <a:ext cx="2799632" cy="1244281"/>
          </a:xfrm>
          <a:prstGeom prst="rect">
            <a:avLst/>
          </a:prstGeom>
        </p:spPr>
      </p:pic>
      <p:pic>
        <p:nvPicPr>
          <p:cNvPr id="12" name="Image 11" descr="Untitled-1.png"/>
          <p:cNvPicPr>
            <a:picLocks noChangeAspect="1"/>
          </p:cNvPicPr>
          <p:nvPr userDrawn="1"/>
        </p:nvPicPr>
        <p:blipFill rotWithShape="1">
          <a:blip r:embed="rId4">
            <a:extLst>
              <a:ext uri="{28A0092B-C50C-407E-A947-70E740481C1C}">
                <a14:useLocalDpi xmlns:mc="http://schemas.openxmlformats.org/markup-compatibility/2006" xmlns:mv="urn:schemas-microsoft-com:mac:vml" xmlns="" xmlns:a14="http://schemas.microsoft.com/office/drawing/2010/main" val="0"/>
              </a:ext>
            </a:extLst>
          </a:blip>
          <a:srcRect t="26357" b="1"/>
          <a:stretch/>
        </p:blipFill>
        <p:spPr>
          <a:xfrm>
            <a:off x="1687196" y="1"/>
            <a:ext cx="5664158" cy="1957274"/>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1233970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pic>
        <p:nvPicPr>
          <p:cNvPr id="12" name="Image 11" descr="KCJ_PPTBandeSymboleGrisPal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LogoKCJ_3lignes_RGB.png"/>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5491500" y="3520167"/>
            <a:ext cx="3652500" cy="1623333"/>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3510301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Bleu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364322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8" name="Shape 28"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9" name="Shape 29"/>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0" name="Shape 30"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0" name="Image 9" descr="KCJ_PPTBandeSymboleOrang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94796" y="0"/>
            <a:ext cx="890588" cy="5143500"/>
          </a:xfrm>
          <a:prstGeom prst="rect">
            <a:avLst/>
          </a:prstGeom>
        </p:spPr>
      </p:pic>
      <p:sp>
        <p:nvSpPr>
          <p:cNvPr id="2" name="Titre 1"/>
          <p:cNvSpPr>
            <a:spLocks noGrp="1"/>
          </p:cNvSpPr>
          <p:nvPr>
            <p:ph type="title" hasCustomPrompt="1"/>
          </p:nvPr>
        </p:nvSpPr>
        <p:spPr>
          <a:xfrm>
            <a:off x="894796" y="878511"/>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LogoKCJ_3lignes_BlancRGB.png"/>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5499000" y="3523500"/>
            <a:ext cx="3645000" cy="16200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2601750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descr="kcj-ppt-slides-v3_cover.jp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0" y="0"/>
            <a:ext cx="9144000" cy="5143500"/>
          </a:xfrm>
          <a:prstGeom prst="rect">
            <a:avLst/>
          </a:prstGeom>
        </p:spPr>
      </p:pic>
      <p:pic>
        <p:nvPicPr>
          <p:cNvPr id="7" name="Image 6" descr="Untitled-1.pn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t="26357" b="1"/>
          <a:stretch/>
        </p:blipFill>
        <p:spPr>
          <a:xfrm>
            <a:off x="1687196" y="1"/>
            <a:ext cx="5664158" cy="1957274"/>
          </a:xfrm>
          <a:prstGeom prst="rect">
            <a:avLst/>
          </a:prstGeom>
        </p:spPr>
      </p:pic>
      <p:sp>
        <p:nvSpPr>
          <p:cNvPr id="10" name="Titre 1"/>
          <p:cNvSpPr>
            <a:spLocks noGrp="1"/>
          </p:cNvSpPr>
          <p:nvPr>
            <p:ph type="title"/>
          </p:nvPr>
        </p:nvSpPr>
        <p:spPr>
          <a:xfrm>
            <a:off x="1395915" y="2495899"/>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mc="http://schemas.openxmlformats.org/markup-compatibility/2006" xmlns:mv="urn:schemas-microsoft-com:mac:vml" xmlns="" xmlns:p14="http://schemas.microsoft.com/office/powerpoint/2010/main" val="32796227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2185661" y="1028932"/>
            <a:ext cx="4769202" cy="3085635"/>
          </a:xfrm>
          <a:prstGeom prst="rect">
            <a:avLst/>
          </a:prstGeom>
        </p:spPr>
      </p:pic>
      <p:sp>
        <p:nvSpPr>
          <p:cNvPr id="8" name="Titre 1"/>
          <p:cNvSpPr>
            <a:spLocks noGrp="1"/>
          </p:cNvSpPr>
          <p:nvPr>
            <p:ph type="title"/>
          </p:nvPr>
        </p:nvSpPr>
        <p:spPr>
          <a:xfrm>
            <a:off x="1395915" y="1598321"/>
            <a:ext cx="6411150" cy="1948820"/>
          </a:xfrm>
        </p:spPr>
        <p:txBody>
          <a:bodyPr anchor="t">
            <a:normAutofit/>
          </a:bodyPr>
          <a:lstStyle>
            <a:lvl1pPr algn="ctr">
              <a:lnSpc>
                <a:spcPct val="200000"/>
              </a:lnSpc>
              <a:defRPr sz="3600" b="0" cap="none">
                <a:solidFill>
                  <a:schemeClr val="tx1"/>
                </a:solidFill>
              </a:defRPr>
            </a:lvl1pPr>
          </a:lstStyle>
          <a:p>
            <a:r>
              <a:rPr lang="fr-CA" dirty="0" smtClean="0"/>
              <a:t>Cliquez et modifiez le titre</a:t>
            </a:r>
            <a:endParaRPr lang="fr-FR" dirty="0"/>
          </a:p>
        </p:txBody>
      </p:sp>
    </p:spTree>
    <p:extLst>
      <p:ext uri="{BB962C8B-B14F-4D97-AF65-F5344CB8AC3E}">
        <p14:creationId xmlns:mc="http://schemas.openxmlformats.org/markup-compatibility/2006" xmlns:mv="urn:schemas-microsoft-com:mac:vml" xmlns="" xmlns:p14="http://schemas.microsoft.com/office/powerpoint/2010/main" val="49647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descr="(-)orange.png"/>
          <p:cNvPicPr>
            <a:picLocks noChangeAspect="1"/>
          </p:cNvPicPr>
          <p:nvPr userDrawn="1"/>
        </p:nvPicPr>
        <p:blipFill>
          <a:blip r:embed="rId2">
            <a:alphaModFix/>
            <a:extLst>
              <a:ext uri="{BEBA8EAE-BF5A-486C-A8C5-ECC9F3942E4B}">
                <a14:imgProps xmlns:mc="http://schemas.openxmlformats.org/markup-compatibility/2006" xmlns:mv="urn:schemas-microsoft-com:mac:vml" xmlns="" xmlns:a14="http://schemas.microsoft.com/office/drawing/2010/main">
                  <a14:imgLayer r:embed="rId3">
                    <a14:imgEffect>
                      <a14:brightnessContrast bright="-10000"/>
                    </a14:imgEffect>
                  </a14:imgLayer>
                </a14:imgProps>
              </a:ex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2185661" y="1028932"/>
            <a:ext cx="4769202" cy="3085636"/>
          </a:xfrm>
          <a:prstGeom prst="rect">
            <a:avLst/>
          </a:prstGeom>
        </p:spPr>
      </p:pic>
      <p:sp>
        <p:nvSpPr>
          <p:cNvPr id="8" name="Titre 1"/>
          <p:cNvSpPr>
            <a:spLocks noGrp="1"/>
          </p:cNvSpPr>
          <p:nvPr>
            <p:ph type="title"/>
          </p:nvPr>
        </p:nvSpPr>
        <p:spPr>
          <a:xfrm>
            <a:off x="1395915" y="1606011"/>
            <a:ext cx="6411150" cy="1948820"/>
          </a:xfrm>
        </p:spPr>
        <p:txBody>
          <a:bodyPr anchor="t">
            <a:normAutofit/>
          </a:bodyPr>
          <a:lstStyle>
            <a:lvl1pPr algn="ctr">
              <a:lnSpc>
                <a:spcPct val="200000"/>
              </a:lnSpc>
              <a:defRPr sz="3600" b="0" cap="none">
                <a:solidFill>
                  <a:schemeClr val="tx2"/>
                </a:solidFill>
              </a:defRPr>
            </a:lvl1pPr>
          </a:lstStyle>
          <a:p>
            <a:r>
              <a:rPr lang="fr-CA" dirty="0" smtClean="0"/>
              <a:t>Cliquez et modifiez le titre</a:t>
            </a:r>
            <a:endParaRPr lang="fr-FR" dirty="0"/>
          </a:p>
        </p:txBody>
      </p:sp>
    </p:spTree>
    <p:extLst>
      <p:ext uri="{BB962C8B-B14F-4D97-AF65-F5344CB8AC3E}">
        <p14:creationId xmlns:mc="http://schemas.openxmlformats.org/markup-compatibility/2006" xmlns:mv="urn:schemas-microsoft-com:mac:vml" xmlns="" xmlns:p14="http://schemas.microsoft.com/office/powerpoint/2010/main" val="4118896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BandeSymboleBleu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sp>
        <p:nvSpPr>
          <p:cNvPr id="12" name="ZoneTexte 11"/>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spTree>
    <p:extLst>
      <p:ext uri="{BB962C8B-B14F-4D97-AF65-F5344CB8AC3E}">
        <p14:creationId xmlns:mc="http://schemas.openxmlformats.org/markup-compatibility/2006" xmlns:mv="urn:schemas-microsoft-com:mac:vml" xmlns="" xmlns:p14="http://schemas.microsoft.com/office/powerpoint/2010/main" val="1841949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sp>
        <p:nvSpPr>
          <p:cNvPr id="11" name="ZoneTexte 10"/>
          <p:cNvSpPr txBox="1"/>
          <p:nvPr userDrawn="1"/>
        </p:nvSpPr>
        <p:spPr>
          <a:xfrm>
            <a:off x="512046" y="3188760"/>
            <a:ext cx="5661981" cy="1377813"/>
          </a:xfrm>
          <a:prstGeom prst="rect">
            <a:avLst/>
          </a:prstGeom>
          <a:noFill/>
        </p:spPr>
        <p:txBody>
          <a:bodyPr wrap="square" rtlCol="0">
            <a:spAutoFit/>
          </a:bodyPr>
          <a:lstStyle/>
          <a:p>
            <a:pPr>
              <a:lnSpc>
                <a:spcPct val="120000"/>
              </a:lnSpc>
            </a:pPr>
            <a:r>
              <a:rPr lang="fr-FR" sz="1400" kern="1200" dirty="0" err="1" smtClean="0">
                <a:solidFill>
                  <a:schemeClr val="bg1"/>
                </a:solidFill>
                <a:latin typeface="+mn-lt"/>
                <a:ea typeface="+mn-ea"/>
                <a:cs typeface="+mn-cs"/>
              </a:rPr>
              <a:t>Lorem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ipsum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amet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consectetur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adipiscing</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elit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sed</a:t>
            </a:r>
            <a:r>
              <a:rPr lang="fr-FR" sz="1400" kern="1200" dirty="0" smtClean="0">
                <a:solidFill>
                  <a:schemeClr val="bg1"/>
                </a:solidFill>
                <a:latin typeface="+mn-lt"/>
                <a:ea typeface="+mn-ea"/>
                <a:cs typeface="+mn-cs"/>
              </a:rPr>
              <a:t> do </a:t>
            </a:r>
            <a:r>
              <a:rPr lang="fr-FR" sz="1400" kern="1200" dirty="0" err="1" smtClean="0">
                <a:solidFill>
                  <a:schemeClr val="bg1"/>
                </a:solidFill>
                <a:latin typeface="+mn-lt"/>
                <a:ea typeface="+mn-ea"/>
                <a:cs typeface="+mn-cs"/>
              </a:rPr>
              <a:t>eiusmod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tempor</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incididunt</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labore</a:t>
            </a:r>
            <a:r>
              <a:rPr lang="fr-FR" sz="1400" kern="1200" dirty="0" smtClean="0">
                <a:solidFill>
                  <a:schemeClr val="bg1"/>
                </a:solidFill>
                <a:latin typeface="+mn-lt"/>
                <a:ea typeface="+mn-ea"/>
                <a:cs typeface="+mn-cs"/>
              </a:rPr>
              <a:t> et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magna </a:t>
            </a:r>
            <a:r>
              <a:rPr lang="fr-FR" sz="1400" kern="1200" dirty="0" err="1" smtClean="0">
                <a:solidFill>
                  <a:schemeClr val="bg1"/>
                </a:solidFill>
                <a:latin typeface="+mn-lt"/>
                <a:ea typeface="+mn-ea"/>
                <a:cs typeface="+mn-cs"/>
              </a:rPr>
              <a:t>aliqua</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enim</a:t>
            </a:r>
            <a:r>
              <a:rPr lang="fr-FR" sz="1400" kern="1200" dirty="0" smtClean="0">
                <a:solidFill>
                  <a:schemeClr val="bg1"/>
                </a:solidFill>
                <a:latin typeface="+mn-lt"/>
                <a:ea typeface="+mn-ea"/>
                <a:cs typeface="+mn-cs"/>
              </a:rPr>
              <a:t> ad </a:t>
            </a:r>
            <a:r>
              <a:rPr lang="fr-FR" sz="1400" kern="1200" dirty="0" err="1" smtClean="0">
                <a:solidFill>
                  <a:schemeClr val="bg1"/>
                </a:solidFill>
                <a:latin typeface="+mn-lt"/>
                <a:ea typeface="+mn-ea"/>
                <a:cs typeface="+mn-cs"/>
              </a:rPr>
              <a:t>minim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veniam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quis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nostrud</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exercitation</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ullamco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laboris</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nisi</a:t>
            </a:r>
            <a:r>
              <a:rPr lang="fr-FR" sz="1400" kern="1200" dirty="0" smtClean="0">
                <a:solidFill>
                  <a:schemeClr val="bg1"/>
                </a:solidFill>
                <a:latin typeface="+mn-lt"/>
                <a:ea typeface="+mn-ea"/>
                <a:cs typeface="+mn-cs"/>
              </a:rPr>
              <a:t> ut </a:t>
            </a:r>
            <a:r>
              <a:rPr lang="fr-FR" sz="1400" kern="1200" dirty="0" err="1" smtClean="0">
                <a:solidFill>
                  <a:schemeClr val="bg1"/>
                </a:solidFill>
                <a:latin typeface="+mn-lt"/>
                <a:ea typeface="+mn-ea"/>
                <a:cs typeface="+mn-cs"/>
              </a:rPr>
              <a:t>aliquip</a:t>
            </a:r>
            <a:r>
              <a:rPr lang="fr-FR" sz="1400" kern="1200" dirty="0" smtClean="0">
                <a:solidFill>
                  <a:schemeClr val="bg1"/>
                </a:solidFill>
                <a:latin typeface="+mn-lt"/>
                <a:ea typeface="+mn-ea"/>
                <a:cs typeface="+mn-cs"/>
              </a:rPr>
              <a:t> ex </a:t>
            </a:r>
            <a:r>
              <a:rPr lang="fr-FR" sz="1400" kern="1200" dirty="0" err="1" smtClean="0">
                <a:solidFill>
                  <a:schemeClr val="bg1"/>
                </a:solidFill>
                <a:latin typeface="+mn-lt"/>
                <a:ea typeface="+mn-ea"/>
                <a:cs typeface="+mn-cs"/>
              </a:rPr>
              <a:t>ea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commodo</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consequat</a:t>
            </a:r>
            <a:r>
              <a:rPr lang="fr-FR" sz="1400" kern="1200" dirty="0" smtClean="0">
                <a:solidFill>
                  <a:schemeClr val="bg1"/>
                </a:solidFill>
                <a:latin typeface="+mn-lt"/>
                <a:ea typeface="+mn-ea"/>
                <a:cs typeface="+mn-cs"/>
              </a:rPr>
              <a:t>. Duis </a:t>
            </a:r>
            <a:r>
              <a:rPr lang="fr-FR" sz="1400" kern="1200" dirty="0" err="1" smtClean="0">
                <a:solidFill>
                  <a:schemeClr val="bg1"/>
                </a:solidFill>
                <a:latin typeface="+mn-lt"/>
                <a:ea typeface="+mn-ea"/>
                <a:cs typeface="+mn-cs"/>
              </a:rPr>
              <a:t>aute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irure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reprehenderit</a:t>
            </a:r>
            <a:r>
              <a:rPr lang="fr-FR" sz="1400" kern="1200" dirty="0" smtClean="0">
                <a:solidFill>
                  <a:schemeClr val="bg1"/>
                </a:solidFill>
                <a:latin typeface="+mn-lt"/>
                <a:ea typeface="+mn-ea"/>
                <a:cs typeface="+mn-cs"/>
              </a:rPr>
              <a:t> in </a:t>
            </a:r>
            <a:r>
              <a:rPr lang="fr-FR" sz="1400" kern="1200" dirty="0" err="1" smtClean="0">
                <a:solidFill>
                  <a:schemeClr val="bg1"/>
                </a:solidFill>
                <a:latin typeface="+mn-lt"/>
                <a:ea typeface="+mn-ea"/>
                <a:cs typeface="+mn-cs"/>
              </a:rPr>
              <a:t>voluptate</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velit</a:t>
            </a:r>
            <a:r>
              <a:rPr lang="fr-FR" sz="1400" kern="1200" dirty="0" smtClean="0">
                <a:solidFill>
                  <a:schemeClr val="bg1"/>
                </a:solidFill>
                <a:latin typeface="+mn-lt"/>
                <a:ea typeface="+mn-ea"/>
                <a:cs typeface="+mn-cs"/>
              </a:rPr>
              <a:t> esse </a:t>
            </a:r>
            <a:r>
              <a:rPr lang="fr-FR" sz="1400" kern="1200" dirty="0" err="1" smtClean="0">
                <a:solidFill>
                  <a:schemeClr val="bg1"/>
                </a:solidFill>
                <a:latin typeface="+mn-lt"/>
                <a:ea typeface="+mn-ea"/>
                <a:cs typeface="+mn-cs"/>
              </a:rPr>
              <a:t>cillum</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dolore</a:t>
            </a:r>
            <a:r>
              <a:rPr lang="fr-FR" sz="1400" kern="1200" dirty="0" smtClean="0">
                <a:solidFill>
                  <a:schemeClr val="bg1"/>
                </a:solidFill>
                <a:latin typeface="+mn-lt"/>
                <a:ea typeface="+mn-ea"/>
                <a:cs typeface="+mn-cs"/>
              </a:rPr>
              <a:t> eu </a:t>
            </a:r>
            <a:r>
              <a:rPr lang="fr-FR" sz="1400" kern="1200" dirty="0" err="1" smtClean="0">
                <a:solidFill>
                  <a:schemeClr val="bg1"/>
                </a:solidFill>
                <a:latin typeface="+mn-lt"/>
                <a:ea typeface="+mn-ea"/>
                <a:cs typeface="+mn-cs"/>
              </a:rPr>
              <a:t>fugiat</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nulla</a:t>
            </a:r>
            <a:r>
              <a:rPr lang="fr-FR" sz="1400" kern="1200" dirty="0" smtClean="0">
                <a:solidFill>
                  <a:schemeClr val="bg1"/>
                </a:solidFill>
                <a:latin typeface="+mn-lt"/>
                <a:ea typeface="+mn-ea"/>
                <a:cs typeface="+mn-cs"/>
              </a:rPr>
              <a:t> </a:t>
            </a:r>
            <a:r>
              <a:rPr lang="fr-FR" sz="1400" kern="1200" dirty="0" err="1" smtClean="0">
                <a:solidFill>
                  <a:schemeClr val="bg1"/>
                </a:solidFill>
                <a:latin typeface="+mn-lt"/>
                <a:ea typeface="+mn-ea"/>
                <a:cs typeface="+mn-cs"/>
              </a:rPr>
              <a:t>pariatur</a:t>
            </a:r>
            <a:r>
              <a:rPr lang="fr-FR" sz="1400" kern="1200" dirty="0" smtClean="0">
                <a:solidFill>
                  <a:schemeClr val="bg1"/>
                </a:solidFill>
                <a:latin typeface="+mn-lt"/>
                <a:ea typeface="+mn-ea"/>
                <a:cs typeface="+mn-cs"/>
              </a:rPr>
              <a:t>.</a:t>
            </a:r>
            <a:endParaRPr lang="fr-FR" sz="1400" dirty="0">
              <a:solidFill>
                <a:schemeClr val="bg1"/>
              </a:solidFill>
            </a:endParaRPr>
          </a:p>
        </p:txBody>
      </p:sp>
      <p:pic>
        <p:nvPicPr>
          <p:cNvPr id="13" name="Image 12" descr="KCJ_PPTBandeSymboleOrang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573693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1" name="Image 10" descr="KCJ_PPTBandeSymboleGrisPal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721910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2"/>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1729037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894796" y="266714"/>
            <a:ext cx="7792004" cy="1948820"/>
          </a:xfrm>
        </p:spPr>
        <p:txBody>
          <a:bodyPr anchor="t">
            <a:normAutofit/>
          </a:bodyPr>
          <a:lstStyle>
            <a:lvl1pPr algn="l">
              <a:lnSpc>
                <a:spcPct val="200000"/>
              </a:lnSpc>
              <a:defRPr sz="3600" b="0" cap="none">
                <a:solidFill>
                  <a:schemeClr val="bg1"/>
                </a:solidFill>
              </a:defRPr>
            </a:lvl1pPr>
          </a:lstStyle>
          <a:p>
            <a:r>
              <a:rPr lang="fr-CA" dirty="0" smtClean="0"/>
              <a:t>Cliquez et </a:t>
            </a:r>
            <a:br>
              <a:rPr lang="fr-CA" dirty="0" smtClean="0"/>
            </a:br>
            <a:r>
              <a:rPr lang="fr-CA" dirty="0" smtClean="0"/>
              <a:t>modifiez le titre</a:t>
            </a:r>
            <a:endParaRPr lang="fr-FR" dirty="0"/>
          </a:p>
        </p:txBody>
      </p:sp>
      <p:pic>
        <p:nvPicPr>
          <p:cNvPr id="10" name="Image 9" descr="KCJ_PPTBandeSymboleGrisPal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33026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6" name="Titre 1"/>
          <p:cNvSpPr>
            <a:spLocks noGrp="1"/>
          </p:cNvSpPr>
          <p:nvPr>
            <p:ph type="title" hasCustomPrompt="1"/>
          </p:nvPr>
        </p:nvSpPr>
        <p:spPr>
          <a:xfrm>
            <a:off x="512046" y="609694"/>
            <a:ext cx="7792004" cy="1559408"/>
          </a:xfrm>
        </p:spPr>
        <p:txBody>
          <a:bodyPr anchor="t">
            <a:normAutofit/>
          </a:bodyPr>
          <a:lstStyle>
            <a:lvl1pPr algn="l">
              <a:lnSpc>
                <a:spcPct val="120000"/>
              </a:lnSpc>
              <a:defRPr sz="3600" b="0" cap="none">
                <a:solidFill>
                  <a:schemeClr val="tx1"/>
                </a:solidFill>
              </a:defRPr>
            </a:lvl1pPr>
          </a:lstStyle>
          <a:p>
            <a:r>
              <a:rPr lang="fr-CA" dirty="0" smtClean="0"/>
              <a:t>Cliquez et </a:t>
            </a:r>
            <a:br>
              <a:rPr lang="fr-CA" dirty="0" smtClean="0"/>
            </a:br>
            <a:r>
              <a:rPr lang="fr-CA" dirty="0" smtClean="0"/>
              <a:t>modifiez le titre</a:t>
            </a:r>
            <a:endParaRPr lang="fr-FR" dirty="0"/>
          </a:p>
        </p:txBody>
      </p:sp>
      <p:pic>
        <p:nvPicPr>
          <p:cNvPr id="8" name="Image 7" descr="KCJ_PPTBandeSymboleGrisPale.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073128" y="0"/>
            <a:ext cx="890588"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166204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4"/>
        <p:cNvGrpSpPr/>
        <p:nvPr/>
      </p:nvGrpSpPr>
      <p:grpSpPr>
        <a:xfrm>
          <a:off x="0" y="0"/>
          <a:ext cx="0" cy="0"/>
          <a:chOff x="0" y="0"/>
          <a:chExt cx="0" cy="0"/>
        </a:xfrm>
      </p:grpSpPr>
      <p:sp>
        <p:nvSpPr>
          <p:cNvPr id="35" name="Shape 3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6" name="Shape 36"/>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37" name="Shape 37"/>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p:nvPr userDrawn="1"/>
        </p:nvSpPr>
        <p:spPr>
          <a:xfrm>
            <a:off x="0" y="0"/>
            <a:ext cx="2761361"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4269869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6" name="Rectangle 5"/>
          <p:cNvSpPr/>
          <p:nvPr userDrawn="1"/>
        </p:nvSpPr>
        <p:spPr>
          <a:xfrm>
            <a:off x="0" y="0"/>
            <a:ext cx="2761361"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9"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1" name="Image 10" descr="LogoKCJ_3lignes_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2145641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1" name="Espace réservé pour une image  2"/>
          <p:cNvSpPr>
            <a:spLocks noGrp="1"/>
          </p:cNvSpPr>
          <p:nvPr>
            <p:ph type="pic" idx="13"/>
          </p:nvPr>
        </p:nvSpPr>
        <p:spPr>
          <a:xfrm>
            <a:off x="0" y="0"/>
            <a:ext cx="276136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9" name="Rectangle 8"/>
          <p:cNvSpPr/>
          <p:nvPr userDrawn="1"/>
        </p:nvSpPr>
        <p:spPr>
          <a:xfrm flipV="1">
            <a:off x="2280287" y="205979"/>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590800" y="205979"/>
            <a:ext cx="6096000" cy="857250"/>
          </a:xfrm>
          <a:ln>
            <a:noFill/>
          </a:ln>
        </p:spPr>
        <p:txBody>
          <a:bodyPr/>
          <a:lstStyle>
            <a:lvl1pPr>
              <a:defRPr>
                <a:solidFill>
                  <a:schemeClr val="tx1"/>
                </a:solidFill>
              </a:defRPr>
            </a:lvl1pPr>
          </a:lstStyle>
          <a:p>
            <a:r>
              <a:rPr lang="fr-CA" dirty="0" smtClean="0"/>
              <a:t>Cliquez et modifiez le titre</a:t>
            </a:r>
            <a:endParaRPr lang="fr-FR" dirty="0"/>
          </a:p>
        </p:txBody>
      </p:sp>
      <p:sp>
        <p:nvSpPr>
          <p:cNvPr id="3" name="Espace réservé du contenu 2"/>
          <p:cNvSpPr>
            <a:spLocks noGrp="1"/>
          </p:cNvSpPr>
          <p:nvPr>
            <p:ph idx="1"/>
          </p:nvPr>
        </p:nvSpPr>
        <p:spPr>
          <a:xfrm>
            <a:off x="3124200" y="1722117"/>
            <a:ext cx="5562600" cy="28725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0" name="Connecteur droit 9"/>
          <p:cNvCxnSpPr/>
          <p:nvPr userDrawn="1"/>
        </p:nvCxnSpPr>
        <p:spPr>
          <a:xfrm>
            <a:off x="3124200" y="1356527"/>
            <a:ext cx="551200" cy="0"/>
          </a:xfrm>
          <a:prstGeom prst="line">
            <a:avLst/>
          </a:prstGeom>
          <a:ln w="76200" cap="rnd" cmpd="sng">
            <a:solidFill>
              <a:schemeClr val="tx1"/>
            </a:solidFill>
            <a:round/>
          </a:ln>
          <a:effectLst/>
        </p:spPr>
        <p:style>
          <a:lnRef idx="2">
            <a:schemeClr val="accent1"/>
          </a:lnRef>
          <a:fillRef idx="0">
            <a:schemeClr val="accent1"/>
          </a:fillRef>
          <a:effectRef idx="1">
            <a:schemeClr val="accent1"/>
          </a:effectRef>
          <a:fontRef idx="minor">
            <a:schemeClr val="tx1"/>
          </a:fontRef>
        </p:style>
      </p:cxnSp>
      <p:pic>
        <p:nvPicPr>
          <p:cNvPr id="12" name="Image 11" descr="LogoKCJ_3lignes_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745463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5" name="Espace réservé pour une image  2"/>
          <p:cNvSpPr>
            <a:spLocks noGrp="1"/>
          </p:cNvSpPr>
          <p:nvPr>
            <p:ph type="pic" idx="13"/>
          </p:nvPr>
        </p:nvSpPr>
        <p:spPr>
          <a:xfrm>
            <a:off x="0" y="0"/>
            <a:ext cx="2761361" cy="5143500"/>
          </a:xfrm>
        </p:spPr>
        <p:txBody>
          <a:bodyPr/>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8" name="Rectangle 7"/>
          <p:cNvSpPr/>
          <p:nvPr userDrawn="1"/>
        </p:nvSpPr>
        <p:spPr>
          <a:xfrm flipV="1">
            <a:off x="2280287" y="205978"/>
            <a:ext cx="2453476" cy="873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Titre 1"/>
          <p:cNvSpPr>
            <a:spLocks noGrp="1"/>
          </p:cNvSpPr>
          <p:nvPr>
            <p:ph type="title"/>
          </p:nvPr>
        </p:nvSpPr>
        <p:spPr>
          <a:xfrm>
            <a:off x="2590800" y="205979"/>
            <a:ext cx="6096000" cy="857250"/>
          </a:xfrm>
        </p:spPr>
        <p:txBody>
          <a:bodyPr/>
          <a:lstStyle>
            <a:lvl1pPr>
              <a:defRPr>
                <a:solidFill>
                  <a:schemeClr val="tx2"/>
                </a:solidFill>
              </a:defRPr>
            </a:lvl1pPr>
          </a:lstStyle>
          <a:p>
            <a:r>
              <a:rPr lang="fr-CA" dirty="0" smtClean="0"/>
              <a:t>Cliquez et modifiez le titre</a:t>
            </a:r>
            <a:endParaRPr lang="fr-FR" dirty="0"/>
          </a:p>
        </p:txBody>
      </p:sp>
      <p:sp>
        <p:nvSpPr>
          <p:cNvPr id="11" name="Espace réservé du contenu 2"/>
          <p:cNvSpPr>
            <a:spLocks noGrp="1"/>
          </p:cNvSpPr>
          <p:nvPr>
            <p:ph idx="1"/>
          </p:nvPr>
        </p:nvSpPr>
        <p:spPr>
          <a:xfrm>
            <a:off x="3124200" y="1722117"/>
            <a:ext cx="5562600" cy="28725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12" name="Connecteur droit 11"/>
          <p:cNvCxnSpPr/>
          <p:nvPr userDrawn="1"/>
        </p:nvCxnSpPr>
        <p:spPr>
          <a:xfrm>
            <a:off x="3124200" y="1356527"/>
            <a:ext cx="551200" cy="0"/>
          </a:xfrm>
          <a:prstGeom prst="line">
            <a:avLst/>
          </a:prstGeom>
          <a:ln w="7620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pic>
        <p:nvPicPr>
          <p:cNvPr id="13" name="Image 12" descr="LogoKCJ_3lignes_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r="50251" b="13888"/>
          <a:stretch/>
        </p:blipFill>
        <p:spPr>
          <a:xfrm>
            <a:off x="7883239" y="4173583"/>
            <a:ext cx="1260761" cy="969917"/>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608367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7" name="Connecteur droit 6"/>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mc="http://schemas.openxmlformats.org/markup-compatibility/2006" xmlns:mv="urn:schemas-microsoft-com:mac:vml" xmlns="" xmlns:p14="http://schemas.microsoft.com/office/powerpoint/2010/main" val="14319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1168165" y="1128859"/>
            <a:ext cx="6813570" cy="28725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cxnSp>
        <p:nvCxnSpPr>
          <p:cNvPr id="8" name="Connecteur droit 7"/>
          <p:cNvCxnSpPr/>
          <p:nvPr userDrawn="1"/>
        </p:nvCxnSpPr>
        <p:spPr>
          <a:xfrm>
            <a:off x="1168165" y="763269"/>
            <a:ext cx="551200" cy="0"/>
          </a:xfrm>
          <a:prstGeom prst="line">
            <a:avLst/>
          </a:prstGeom>
          <a:ln w="76200" cap="rnd" cmpd="sng">
            <a:solidFill>
              <a:schemeClr val="bg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mc="http://schemas.openxmlformats.org/markup-compatibility/2006" xmlns:mv="urn:schemas-microsoft-com:mac:vml" xmlns="" xmlns:p14="http://schemas.microsoft.com/office/powerpoint/2010/main" val="8600734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6" name="Image 5" descr="KCJ_PPTStackSymboleBleu.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161905" y="4468971"/>
            <a:ext cx="953759" cy="423893"/>
          </a:xfrm>
          <a:prstGeom prst="rect">
            <a:avLst/>
          </a:prstGeom>
        </p:spPr>
      </p:pic>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3051181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129994" y="4547935"/>
            <a:ext cx="946573" cy="420699"/>
          </a:xfrm>
          <a:prstGeom prst="rect">
            <a:avLst/>
          </a:prstGeom>
        </p:spPr>
      </p:pic>
      <p:sp>
        <p:nvSpPr>
          <p:cNvPr id="7" name="Rectangle 6"/>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28383420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Disposition personnalisée">
    <p:spTree>
      <p:nvGrpSpPr>
        <p:cNvPr id="1" name=""/>
        <p:cNvGrpSpPr/>
        <p:nvPr/>
      </p:nvGrpSpPr>
      <p:grpSpPr>
        <a:xfrm>
          <a:off x="0" y="0"/>
          <a:ext cx="0" cy="0"/>
          <a:chOff x="0" y="0"/>
          <a:chExt cx="0" cy="0"/>
        </a:xfrm>
      </p:grpSpPr>
      <p:sp>
        <p:nvSpPr>
          <p:cNvPr id="7" name="Rectangle 6"/>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10" name="Image 9" descr="KCJ_PPTStackWinkBleu.png"/>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349772" y="3996672"/>
            <a:ext cx="1008756" cy="978125"/>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26572554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p:cNvPicPr>
            <a:picLocks noChangeAspect="1"/>
          </p:cNvPicPr>
          <p:nvPr userDrawn="1"/>
        </p:nvPicPr>
        <p:blipFill>
          <a:blip r:embed="rId3">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259145" y="3922093"/>
            <a:ext cx="1010924" cy="980228"/>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75059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Disposition personnalisé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descr="KCJ_PPTOrdi.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chemeClr val="tx1"/>
                </a:solidFill>
              </a:defRPr>
            </a:lvl1pPr>
          </a:lstStyle>
          <a:p>
            <a:r>
              <a:rPr lang="fr-CA" dirty="0" smtClean="0"/>
              <a:t>Cliquez et modifiez le titre</a:t>
            </a:r>
            <a:endParaRPr lang="fr-FR" dirty="0"/>
          </a:p>
        </p:txBody>
      </p:sp>
    </p:spTree>
    <p:extLst>
      <p:ext uri="{BB962C8B-B14F-4D97-AF65-F5344CB8AC3E}">
        <p14:creationId xmlns:mc="http://schemas.openxmlformats.org/markup-compatibility/2006" xmlns:mv="urn:schemas-microsoft-com:mac:vml" xmlns="" xmlns:p14="http://schemas.microsoft.com/office/powerpoint/2010/main" val="720110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Disposition personnalisé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 name="Image 6" descr="KCJ_PPTOrdi.png"/>
          <p:cNvPicPr>
            <a:picLocks noChangeAspect="1"/>
          </p:cNvPicPr>
          <p:nvPr userDrawn="1"/>
        </p:nvPicPr>
        <p:blipFill>
          <a:blip r:embed="rId2">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02530" y="1074535"/>
            <a:ext cx="2881713" cy="2881713"/>
          </a:xfrm>
          <a:prstGeom prst="rect">
            <a:avLst/>
          </a:prstGeom>
        </p:spPr>
      </p:pic>
      <p:sp>
        <p:nvSpPr>
          <p:cNvPr id="8" name="Espace réservé du contenu 2"/>
          <p:cNvSpPr>
            <a:spLocks noGrp="1"/>
          </p:cNvSpPr>
          <p:nvPr>
            <p:ph idx="1"/>
          </p:nvPr>
        </p:nvSpPr>
        <p:spPr>
          <a:xfrm>
            <a:off x="3922882" y="1698219"/>
            <a:ext cx="5080209" cy="277075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9" name="Image 8" descr="LogoKCJ_3lignes_BlancRGB.pn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sp>
        <p:nvSpPr>
          <p:cNvPr id="11" name="Titre 1"/>
          <p:cNvSpPr>
            <a:spLocks noGrp="1"/>
          </p:cNvSpPr>
          <p:nvPr>
            <p:ph type="title"/>
          </p:nvPr>
        </p:nvSpPr>
        <p:spPr>
          <a:xfrm>
            <a:off x="4250011" y="266714"/>
            <a:ext cx="4753080" cy="1431505"/>
          </a:xfrm>
        </p:spPr>
        <p:txBody>
          <a:bodyPr anchor="t">
            <a:noAutofit/>
          </a:bodyPr>
          <a:lstStyle>
            <a:lvl1pPr algn="l">
              <a:lnSpc>
                <a:spcPct val="200000"/>
              </a:lnSpc>
              <a:defRPr sz="3200" b="0" cap="none">
                <a:solidFill>
                  <a:srgbClr val="FF8939"/>
                </a:solidFill>
              </a:defRPr>
            </a:lvl1pPr>
          </a:lstStyle>
          <a:p>
            <a:r>
              <a:rPr lang="fr-CA" dirty="0" smtClean="0"/>
              <a:t>Cliquez et modifiez le titre</a:t>
            </a:r>
            <a:endParaRPr lang="fr-FR" dirty="0"/>
          </a:p>
        </p:txBody>
      </p:sp>
    </p:spTree>
    <p:extLst>
      <p:ext uri="{BB962C8B-B14F-4D97-AF65-F5344CB8AC3E}">
        <p14:creationId xmlns:mc="http://schemas.openxmlformats.org/markup-compatibility/2006" xmlns:mv="urn:schemas-microsoft-com:mac:vml" xmlns="" xmlns:p14="http://schemas.microsoft.com/office/powerpoint/2010/main" val="31909994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11" name="Image 10" descr="iStock_100639617_XLARGE.jp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17673839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Disposition personnalisée">
    <p:spTree>
      <p:nvGrpSpPr>
        <p:cNvPr id="1" name=""/>
        <p:cNvGrpSpPr/>
        <p:nvPr/>
      </p:nvGrpSpPr>
      <p:grpSpPr>
        <a:xfrm>
          <a:off x="0" y="0"/>
          <a:ext cx="0" cy="0"/>
          <a:chOff x="0" y="0"/>
          <a:chExt cx="0" cy="0"/>
        </a:xfrm>
      </p:grpSpPr>
      <p:sp>
        <p:nvSpPr>
          <p:cNvPr id="6" name="Rectangle 5"/>
          <p:cNvSpPr/>
          <p:nvPr userDrawn="1"/>
        </p:nvSpPr>
        <p:spPr>
          <a:xfrm>
            <a:off x="4516577" y="0"/>
            <a:ext cx="4627424" cy="5143500"/>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contenu 2"/>
          <p:cNvSpPr>
            <a:spLocks noGrp="1"/>
          </p:cNvSpPr>
          <p:nvPr>
            <p:ph idx="1"/>
          </p:nvPr>
        </p:nvSpPr>
        <p:spPr>
          <a:xfrm>
            <a:off x="5215481" y="661253"/>
            <a:ext cx="3239008" cy="38077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pic>
        <p:nvPicPr>
          <p:cNvPr id="8" name="Image 7" descr="LogoKCJ_3lignes_BlancRGB.png"/>
          <p:cNvPicPr>
            <a:picLocks noChangeAspect="1"/>
          </p:cNvPicPr>
          <p:nvPr userDrawn="1"/>
        </p:nvPicPr>
        <p:blipFill rotWithShape="1">
          <a:blip r:embed="rId2">
            <a:extLst>
              <a:ext uri="{28A0092B-C50C-407E-A947-70E740481C1C}">
                <a14:useLocalDpi xmlns:mc="http://schemas.openxmlformats.org/markup-compatibility/2006" xmlns:mv="urn:schemas-microsoft-com:mac:vml" xmlns="" xmlns:a14="http://schemas.microsoft.com/office/drawing/2010/main" val="0"/>
              </a:ext>
            </a:extLst>
          </a:blip>
          <a:srcRect l="6231" t="15937" r="50559" b="11553"/>
          <a:stretch/>
        </p:blipFill>
        <p:spPr>
          <a:xfrm>
            <a:off x="8066249" y="4365776"/>
            <a:ext cx="1055207" cy="786991"/>
          </a:xfrm>
          <a:prstGeom prst="rect">
            <a:avLst/>
          </a:prstGeom>
        </p:spPr>
      </p:pic>
      <p:pic>
        <p:nvPicPr>
          <p:cNvPr id="9" name="Image 8" descr="iStock_100639617_XLARGE.jpg"/>
          <p:cNvPicPr>
            <a:picLocks noChangeAspect="1"/>
          </p:cNvPicPr>
          <p:nvPr userDrawn="1"/>
        </p:nvPicPr>
        <p:blipFill rotWithShape="1">
          <a:blip r:embed="rId3">
            <a:extLst>
              <a:ext uri="{28A0092B-C50C-407E-A947-70E740481C1C}">
                <a14:useLocalDpi xmlns:mc="http://schemas.openxmlformats.org/markup-compatibility/2006" xmlns:mv="urn:schemas-microsoft-com:mac:vml" xmlns="" xmlns:a14="http://schemas.microsoft.com/office/drawing/2010/main" val="0"/>
              </a:ext>
            </a:extLst>
          </a:blip>
          <a:srcRect l="21137" r="20321"/>
          <a:stretch/>
        </p:blipFill>
        <p:spPr>
          <a:xfrm>
            <a:off x="0" y="0"/>
            <a:ext cx="4516577" cy="5143500"/>
          </a:xfrm>
          <a:prstGeom prst="rect">
            <a:avLst/>
          </a:prstGeom>
        </p:spPr>
      </p:pic>
    </p:spTree>
    <p:extLst>
      <p:ext uri="{BB962C8B-B14F-4D97-AF65-F5344CB8AC3E}">
        <p14:creationId xmlns:mc="http://schemas.openxmlformats.org/markup-compatibility/2006" xmlns:mv="urn:schemas-microsoft-com:mac:vml" xmlns="" xmlns:p14="http://schemas.microsoft.com/office/powerpoint/2010/main" val="2804936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144" y="205221"/>
            <a:ext cx="8229094" cy="858663"/>
          </a:xfrm>
          <a:prstGeom prst="rect">
            <a:avLst/>
          </a:prstGeom>
        </p:spPr>
        <p:txBody>
          <a:bodyPr lIns="0" tIns="0" rIns="0" bIns="0" anchor="ctr"/>
          <a:lstStyle/>
          <a:p>
            <a:pPr algn="ctr"/>
            <a:endParaRPr lang="en-US" sz="2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144" y="1203420"/>
            <a:ext cx="8229094" cy="2982825"/>
          </a:xfrm>
          <a:prstGeom prst="rect">
            <a:avLst/>
          </a:prstGeom>
        </p:spPr>
        <p:txBody>
          <a:bodyPr lIns="0" tIns="0" rIns="0" bIns="0" anchor="ctr"/>
          <a:lstStyle/>
          <a:p>
            <a:pPr algn="ctr"/>
            <a:endParaRPr lang="en-US" sz="2000" b="0" strike="noStrike" spc="-1">
              <a:solidFill>
                <a:srgbClr val="000000"/>
              </a:solidFill>
              <a:uFill>
                <a:solidFill>
                  <a:srgbClr val="FFFFFF"/>
                </a:solidFill>
              </a:uFill>
              <a:latin typeface="Arial"/>
            </a:endParaRPr>
          </a:p>
        </p:txBody>
      </p:sp>
    </p:spTree>
    <p:extLst>
      <p:ext uri="{BB962C8B-B14F-4D97-AF65-F5344CB8AC3E}">
        <p14:creationId xmlns:mc="http://schemas.openxmlformats.org/markup-compatibility/2006" xmlns:mv="urn:schemas-microsoft-com:mac:vml" xmlns="" xmlns:p14="http://schemas.microsoft.com/office/powerpoint/2010/main" val="77199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5" name="Shape 45"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46" name="Shape 46"/>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9" name="Shape 4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1" name="Shape 51"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55"/>
        <p:cNvGrpSpPr/>
        <p:nvPr/>
      </p:nvGrpSpPr>
      <p:grpSpPr>
        <a:xfrm>
          <a:off x="0" y="0"/>
          <a:ext cx="0" cy="0"/>
          <a:chOff x="0" y="0"/>
          <a:chExt cx="0" cy="0"/>
        </a:xfrm>
      </p:grpSpPr>
      <p:pic>
        <p:nvPicPr>
          <p:cNvPr id="56" name="Shape 5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7" name="Shape 57"/>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8" name="Shape 58"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9" name="Shape 59"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60"/>
        <p:cNvGrpSpPr/>
        <p:nvPr/>
      </p:nvGrpSpPr>
      <p:grpSpPr>
        <a:xfrm>
          <a:off x="0" y="0"/>
          <a:ext cx="0" cy="0"/>
          <a:chOff x="0" y="0"/>
          <a:chExt cx="0" cy="0"/>
        </a:xfrm>
      </p:grpSpPr>
      <p:sp>
        <p:nvSpPr>
          <p:cNvPr id="61" name="Shape 6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 name="Shape 62"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3" name="Shape 63"/>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4" name="Shape 6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spcBef>
                  <a:spcPts val="0"/>
                </a:spcBef>
                <a:buSzPct val="25000"/>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CA" dirty="0" smtClean="0"/>
              <a:t>Cliquez et modifiez le titre</a:t>
            </a:r>
            <a:endParaRPr lang="fr-FR" dirty="0"/>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CA" dirty="0" smtClean="0"/>
              <a:t>Cliquez pour modifier les styles du texte du masque</a:t>
            </a:r>
          </a:p>
          <a:p>
            <a:pPr lvl="1"/>
            <a:r>
              <a:rPr lang="fr-CA" dirty="0" smtClean="0"/>
              <a:t>Deuxième niveau</a:t>
            </a:r>
          </a:p>
          <a:p>
            <a:pPr lvl="2"/>
            <a:r>
              <a:rPr lang="fr-CA" dirty="0" smtClean="0"/>
              <a:t>Troisième niveau</a:t>
            </a:r>
          </a:p>
          <a:p>
            <a:pPr lvl="3"/>
            <a:r>
              <a:rPr lang="fr-CA" dirty="0" smtClean="0"/>
              <a:t>Quatrième niveau</a:t>
            </a:r>
          </a:p>
          <a:p>
            <a:pPr lvl="4"/>
            <a:r>
              <a:rPr lang="fr-CA" dirty="0" smtClean="0"/>
              <a:t>Cinquième niveau</a:t>
            </a:r>
            <a:endParaRPr lang="fr-FR" dirty="0"/>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b="0" i="0">
                <a:solidFill>
                  <a:schemeClr val="tx1">
                    <a:tint val="75000"/>
                  </a:schemeClr>
                </a:solidFill>
                <a:latin typeface="GT Pressura"/>
                <a:cs typeface="GT Pressura"/>
              </a:defRPr>
            </a:lvl1pPr>
          </a:lstStyle>
          <a:p>
            <a:fld id="{47398D99-D2EA-134E-84B1-CE01256F4F54}" type="datetimeFigureOut">
              <a:rPr lang="fr-FR" smtClean="0"/>
              <a:pPr/>
              <a:t>26/01/2017</a:t>
            </a:fld>
            <a:endParaRPr lang="fr-FR" dirty="0"/>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b="0" i="0">
                <a:solidFill>
                  <a:schemeClr val="tx1">
                    <a:tint val="75000"/>
                  </a:schemeClr>
                </a:solidFill>
                <a:latin typeface="GT Pressura"/>
                <a:cs typeface="GT Pressura"/>
              </a:defRPr>
            </a:lvl1pPr>
          </a:lstStyle>
          <a:p>
            <a:endParaRPr lang="fr-FR" dirty="0"/>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b="0" i="0">
                <a:solidFill>
                  <a:schemeClr val="tx1">
                    <a:tint val="75000"/>
                  </a:schemeClr>
                </a:solidFill>
                <a:latin typeface="GT Pressura"/>
                <a:cs typeface="GT Pressura"/>
              </a:defRPr>
            </a:lvl1pPr>
          </a:lstStyle>
          <a:p>
            <a:fld id="{672077B9-1228-C241-91BB-042E8DFC86BE}" type="slidenum">
              <a:rPr lang="fr-FR" smtClean="0"/>
              <a:pPr/>
              <a:t>‹#›</a:t>
            </a:fld>
            <a:endParaRPr lang="fr-FR"/>
          </a:p>
        </p:txBody>
      </p:sp>
    </p:spTree>
    <p:extLst>
      <p:ext uri="{BB962C8B-B14F-4D97-AF65-F5344CB8AC3E}">
        <p14:creationId xmlns:mc="http://schemas.openxmlformats.org/markup-compatibility/2006" xmlns:mv="urn:schemas-microsoft-com:mac:vml" xmlns="" xmlns:p14="http://schemas.microsoft.com/office/powerpoint/2010/main" val="10777405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txStyles>
    <p:titleStyle>
      <a:lvl1pPr algn="l" defTabSz="457200" rtl="0" eaLnBrk="1" latinLnBrk="0" hangingPunct="1">
        <a:spcBef>
          <a:spcPct val="0"/>
        </a:spcBef>
        <a:buNone/>
        <a:defRPr sz="3600" b="0" i="0" kern="1200" spc="300">
          <a:solidFill>
            <a:schemeClr val="tx1"/>
          </a:solidFill>
          <a:latin typeface="GT Pressura"/>
          <a:ea typeface="+mj-ea"/>
          <a:cs typeface="GT Pressura"/>
        </a:defRPr>
      </a:lvl1pPr>
    </p:titleStyle>
    <p:bodyStyle>
      <a:lvl1pPr marL="342900" indent="-342900" algn="l" defTabSz="457200" rtl="0" eaLnBrk="1" latinLnBrk="0" hangingPunct="1">
        <a:spcBef>
          <a:spcPct val="20000"/>
        </a:spcBef>
        <a:buFont typeface="Arial"/>
        <a:buChar char="•"/>
        <a:defRPr sz="2400" b="0" i="0" kern="1200" spc="300">
          <a:solidFill>
            <a:schemeClr val="tx1"/>
          </a:solidFill>
          <a:latin typeface="GT Pressura"/>
          <a:ea typeface="+mn-ea"/>
          <a:cs typeface="GT Pressura"/>
        </a:defRPr>
      </a:lvl1pPr>
      <a:lvl2pPr marL="742950" indent="-285750" algn="l" defTabSz="457200" rtl="0" eaLnBrk="1" latinLnBrk="0" hangingPunct="1">
        <a:spcBef>
          <a:spcPct val="20000"/>
        </a:spcBef>
        <a:buFont typeface="Arial"/>
        <a:buChar char="–"/>
        <a:defRPr sz="2000" b="0" i="0" kern="1200" spc="300">
          <a:solidFill>
            <a:schemeClr val="tx1"/>
          </a:solidFill>
          <a:latin typeface="GT Pressura"/>
          <a:ea typeface="+mn-ea"/>
          <a:cs typeface="GT Pressura"/>
        </a:defRPr>
      </a:lvl2pPr>
      <a:lvl3pPr marL="1143000" indent="-228600" algn="l" defTabSz="457200" rtl="0" eaLnBrk="1" latinLnBrk="0" hangingPunct="1">
        <a:spcBef>
          <a:spcPct val="20000"/>
        </a:spcBef>
        <a:buFont typeface="Arial"/>
        <a:buChar char="•"/>
        <a:defRPr sz="1800" b="0" i="0" kern="1200" spc="300">
          <a:solidFill>
            <a:schemeClr val="tx1"/>
          </a:solidFill>
          <a:latin typeface="GT Pressura"/>
          <a:ea typeface="+mn-ea"/>
          <a:cs typeface="GT Pressura"/>
        </a:defRPr>
      </a:lvl3pPr>
      <a:lvl4pPr marL="16002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4pPr>
      <a:lvl5pPr marL="2057400" indent="-228600" algn="l" defTabSz="457200" rtl="0" eaLnBrk="1" latinLnBrk="0" hangingPunct="1">
        <a:spcBef>
          <a:spcPct val="20000"/>
        </a:spcBef>
        <a:buFont typeface="Arial"/>
        <a:buChar char="»"/>
        <a:defRPr sz="1600" b="0" i="0" kern="1200" spc="300">
          <a:solidFill>
            <a:schemeClr val="tx1"/>
          </a:solidFill>
          <a:latin typeface="GT Pressura"/>
          <a:ea typeface="+mn-ea"/>
          <a:cs typeface="GT Pressur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6" name="Picture 5" descr="Slide_1.png"/>
          <p:cNvPicPr>
            <a:picLocks noChangeAspect="1"/>
          </p:cNvPicPr>
          <p:nvPr/>
        </p:nvPicPr>
        <p:blipFill>
          <a:blip r:embed="rId3"/>
          <a:srcRect l="8068"/>
          <a:stretch>
            <a:fillRect/>
          </a:stretch>
        </p:blipFill>
        <p:spPr>
          <a:xfrm>
            <a:off x="1959429" y="9813"/>
            <a:ext cx="7159731" cy="2694489"/>
          </a:xfrm>
          <a:prstGeom prst="rect">
            <a:avLst/>
          </a:prstGeom>
        </p:spPr>
      </p:pic>
      <p:sp>
        <p:nvSpPr>
          <p:cNvPr id="165" name="Shape 165"/>
          <p:cNvSpPr/>
          <p:nvPr/>
        </p:nvSpPr>
        <p:spPr>
          <a:xfrm flipH="1">
            <a:off x="621284" y="1709759"/>
            <a:ext cx="5942801" cy="739200"/>
          </a:xfrm>
          <a:prstGeom prst="rect">
            <a:avLst/>
          </a:prstGeom>
          <a:solidFill>
            <a:schemeClr val="dk2"/>
          </a:solidFill>
          <a:ln>
            <a:noFill/>
          </a:ln>
        </p:spPr>
        <p:txBody>
          <a:bodyPr lIns="91425" tIns="45700" rIns="91425" bIns="45700" anchor="ctr" anchorCtr="0">
            <a:noAutofit/>
          </a:bodyPr>
          <a:lstStyle/>
          <a:p>
            <a:pPr lvl="0" algn="ctr">
              <a:buSzPct val="25000"/>
            </a:pPr>
            <a:r>
              <a:rPr lang="fr-CA" sz="3600" dirty="0" smtClean="0">
                <a:solidFill>
                  <a:schemeClr val="lt1"/>
                </a:solidFill>
                <a:latin typeface="GT Pressura Mono" pitchFamily="2" charset="0"/>
              </a:rPr>
              <a:t>Une </a:t>
            </a:r>
            <a:r>
              <a:rPr lang="fr-CA" sz="3600" dirty="0" smtClean="0">
                <a:solidFill>
                  <a:schemeClr val="lt1"/>
                </a:solidFill>
                <a:latin typeface="GT Pressura Mono" pitchFamily="2" charset="0"/>
              </a:rPr>
              <a:t>Introduction </a:t>
            </a:r>
            <a:r>
              <a:rPr lang="fr-CA" sz="3600" dirty="0" smtClean="0">
                <a:solidFill>
                  <a:schemeClr val="lt1"/>
                </a:solidFill>
                <a:latin typeface="GT Pressura Mono" pitchFamily="2" charset="0"/>
              </a:rPr>
              <a:t>à la</a:t>
            </a:r>
            <a:endParaRPr lang="fr-CA" sz="3600" dirty="0">
              <a:solidFill>
                <a:schemeClr val="lt1"/>
              </a:solidFill>
              <a:latin typeface="GT Pressura Mono" pitchFamily="2" charset="0"/>
            </a:endParaRPr>
          </a:p>
        </p:txBody>
      </p:sp>
      <p:sp>
        <p:nvSpPr>
          <p:cNvPr id="166" name="Shape 166"/>
          <p:cNvSpPr/>
          <p:nvPr/>
        </p:nvSpPr>
        <p:spPr>
          <a:xfrm flipH="1">
            <a:off x="2403566" y="2700698"/>
            <a:ext cx="6084014" cy="739200"/>
          </a:xfrm>
          <a:prstGeom prst="rect">
            <a:avLst/>
          </a:prstGeom>
          <a:solidFill>
            <a:schemeClr val="dk2"/>
          </a:solidFill>
          <a:ln>
            <a:noFill/>
          </a:ln>
        </p:spPr>
        <p:txBody>
          <a:bodyPr lIns="91425" tIns="45700" rIns="91425" bIns="45700" anchor="ctr" anchorCtr="0">
            <a:noAutofit/>
          </a:bodyPr>
          <a:lstStyle/>
          <a:p>
            <a:pPr lvl="0" algn="ctr">
              <a:buSzPct val="25000"/>
            </a:pPr>
            <a:r>
              <a:rPr lang="fr-CA" sz="3600" dirty="0" smtClean="0">
                <a:solidFill>
                  <a:schemeClr val="lt1"/>
                </a:solidFill>
                <a:latin typeface="GT Pressura Mono" pitchFamily="2" charset="0"/>
              </a:rPr>
              <a:t>Pensée Informatique</a:t>
            </a:r>
            <a:endParaRPr lang="fr-CA" sz="3600" dirty="0">
              <a:solidFill>
                <a:schemeClr val="lt1"/>
              </a:solidFill>
              <a:latin typeface="GT Pressura Mon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715932" y="-11191"/>
            <a:ext cx="4428067" cy="4779123"/>
          </a:xfrm>
          <a:prstGeom prst="rect">
            <a:avLst/>
          </a:prstGeom>
        </p:spPr>
        <p:txBody>
          <a:bodyPr lIns="91425" tIns="91425" rIns="91425" bIns="91425" anchor="t" anchorCtr="0">
            <a:noAutofit/>
          </a:bodyPr>
          <a:lstStyle/>
          <a:p>
            <a:pPr marL="0" lvl="0" indent="0">
              <a:spcBef>
                <a:spcPts val="0"/>
              </a:spcBef>
              <a:buSzPct val="25000"/>
              <a:buNone/>
            </a:pPr>
            <a:r>
              <a:rPr lang="fr-CA" sz="3600" u="sng" dirty="0" smtClean="0">
                <a:latin typeface="GT Pressura Mono" pitchFamily="2" charset="0"/>
              </a:rPr>
              <a:t>Reconnaissance de </a:t>
            </a:r>
            <a:r>
              <a:rPr lang="fr-CA" sz="3600" u="sng" dirty="0" smtClean="0">
                <a:latin typeface="GT Pressura Mono" pitchFamily="2" charset="0"/>
              </a:rPr>
              <a:t>Schémas</a:t>
            </a:r>
            <a:endParaRPr lang="fr-CA" sz="3600" u="sng" dirty="0" smtClean="0">
              <a:latin typeface="GT Pressura Mono" pitchFamily="2" charset="0"/>
            </a:endParaRPr>
          </a:p>
          <a:p>
            <a:pPr marL="0" lvl="0" indent="0">
              <a:spcBef>
                <a:spcPts val="0"/>
              </a:spcBef>
              <a:buClr>
                <a:schemeClr val="lt1"/>
              </a:buClr>
              <a:buSzPct val="25000"/>
              <a:buFont typeface="Arial"/>
              <a:buNone/>
            </a:pPr>
            <a:endParaRPr lang="fr-CA" sz="3600" u="sng" dirty="0" smtClean="0">
              <a:latin typeface="GT Pressura Mono" pitchFamily="2" charset="0"/>
            </a:endParaRPr>
          </a:p>
          <a:p>
            <a:pPr marL="0" lvl="0" indent="0">
              <a:spcBef>
                <a:spcPts val="0"/>
              </a:spcBef>
              <a:buSzPct val="25000"/>
              <a:buNone/>
            </a:pPr>
            <a:r>
              <a:rPr lang="fr-CA" dirty="0" smtClean="0">
                <a:latin typeface="GT Pressura Mono" pitchFamily="2" charset="0"/>
              </a:rPr>
              <a:t>Apprendre </a:t>
            </a:r>
            <a:r>
              <a:rPr lang="fr-CA" dirty="0" smtClean="0">
                <a:latin typeface="GT Pressura Mono" pitchFamily="2" charset="0"/>
              </a:rPr>
              <a:t>à identifier et se servir des similarités  </a:t>
            </a:r>
            <a:r>
              <a:rPr lang="fr-CA" dirty="0" smtClean="0">
                <a:latin typeface="GT Pressura Mono" pitchFamily="2" charset="0"/>
              </a:rPr>
              <a:t>pour:</a:t>
            </a:r>
            <a:r>
              <a:rPr lang="fr-CA" dirty="0" smtClean="0"/>
              <a:t/>
            </a:r>
            <a:br>
              <a:rPr lang="fr-CA" dirty="0" smtClean="0"/>
            </a:br>
            <a:endParaRPr lang="fr-CA" dirty="0" smtClean="0">
              <a:latin typeface="GT Pressura Mono" pitchFamily="2" charset="0"/>
            </a:endParaRPr>
          </a:p>
          <a:p>
            <a:pPr marL="0" indent="0">
              <a:spcBef>
                <a:spcPts val="0"/>
              </a:spcBef>
              <a:buClr>
                <a:schemeClr val="bg1"/>
              </a:buClr>
              <a:buSzPct val="75000"/>
            </a:pPr>
            <a:r>
              <a:rPr lang="fr-CA" dirty="0" smtClean="0">
                <a:latin typeface="GT Pressura Mono" pitchFamily="2" charset="0"/>
              </a:rPr>
              <a:t> Simplifier</a:t>
            </a:r>
          </a:p>
          <a:p>
            <a:pPr marL="0" indent="0">
              <a:spcBef>
                <a:spcPts val="0"/>
              </a:spcBef>
              <a:buClr>
                <a:schemeClr val="bg1"/>
              </a:buClr>
              <a:buSzPct val="75000"/>
            </a:pPr>
            <a:r>
              <a:rPr lang="fr-CA" dirty="0" smtClean="0">
                <a:latin typeface="GT Pressura Mono" pitchFamily="2" charset="0"/>
              </a:rPr>
              <a:t> R</a:t>
            </a:r>
            <a:r>
              <a:rPr lang="fr-CA" dirty="0" smtClean="0">
                <a:latin typeface="GT Pressura Mono" pitchFamily="2" charset="0"/>
              </a:rPr>
              <a:t>éduire</a:t>
            </a:r>
            <a:endParaRPr lang="fr-CA" dirty="0" smtClean="0">
              <a:latin typeface="GT Pressura Mono" pitchFamily="2" charset="0"/>
            </a:endParaRPr>
          </a:p>
          <a:p>
            <a:pPr marL="0" indent="0">
              <a:spcBef>
                <a:spcPts val="0"/>
              </a:spcBef>
              <a:buClr>
                <a:schemeClr val="bg1"/>
              </a:buClr>
              <a:buSzPct val="75000"/>
            </a:pPr>
            <a:r>
              <a:rPr lang="fr-CA" dirty="0" smtClean="0">
                <a:latin typeface="GT Pressura Mono" pitchFamily="2" charset="0"/>
              </a:rPr>
              <a:t> Appliquer des solutions </a:t>
            </a:r>
          </a:p>
          <a:p>
            <a:pPr marL="0" indent="0">
              <a:spcBef>
                <a:spcPts val="0"/>
              </a:spcBef>
              <a:buClr>
                <a:schemeClr val="bg1"/>
              </a:buClr>
              <a:buSzPct val="75000"/>
              <a:buNone/>
            </a:pPr>
            <a:r>
              <a:rPr lang="fr-CA" dirty="0" smtClean="0">
                <a:latin typeface="GT Pressura Mono" pitchFamily="2" charset="0"/>
              </a:rPr>
              <a:t> semblables</a:t>
            </a:r>
            <a:endParaRPr lang="fr-CA" dirty="0">
              <a:latin typeface="GT Pressura Mono" pitchFamily="2" charset="0"/>
            </a:endParaRPr>
          </a:p>
        </p:txBody>
      </p:sp>
      <p:pic>
        <p:nvPicPr>
          <p:cNvPr id="5" name="Picture 4" descr="Picture3.jpg"/>
          <p:cNvPicPr>
            <a:picLocks noChangeAspect="1"/>
          </p:cNvPicPr>
          <p:nvPr/>
        </p:nvPicPr>
        <p:blipFill>
          <a:blip r:embed="rId3"/>
          <a:stretch>
            <a:fillRect/>
          </a:stretch>
        </p:blipFill>
        <p:spPr>
          <a:xfrm>
            <a:off x="757645" y="612576"/>
            <a:ext cx="3017520" cy="3572744"/>
          </a:xfrm>
          <a:prstGeom prst="rect">
            <a:avLst/>
          </a:prstGeom>
          <a:ln>
            <a:no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4794069" y="353834"/>
            <a:ext cx="4007799" cy="445448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 sz="3600" b="0" i="0" strike="noStrike" cap="none" dirty="0" smtClean="0">
                <a:solidFill>
                  <a:schemeClr val="lt1"/>
                </a:solidFill>
                <a:latin typeface="GT Pressura Mono" pitchFamily="2" charset="0"/>
                <a:sym typeface="Arial"/>
              </a:rPr>
              <a:t> </a:t>
            </a:r>
            <a:r>
              <a:rPr lang="en" sz="3600" b="0" i="0" u="sng" strike="noStrike" cap="none" dirty="0" smtClean="0">
                <a:solidFill>
                  <a:schemeClr val="lt1"/>
                </a:solidFill>
                <a:latin typeface="GT Pressura Mono" pitchFamily="2" charset="0"/>
                <a:sym typeface="Arial"/>
              </a:rPr>
              <a:t>Abstraction</a:t>
            </a:r>
          </a:p>
          <a:p>
            <a:pPr marL="0" marR="0" lvl="0" indent="0" algn="l" rtl="0">
              <a:spcBef>
                <a:spcPts val="0"/>
              </a:spcBef>
              <a:spcAft>
                <a:spcPts val="0"/>
              </a:spcAft>
              <a:buClr>
                <a:schemeClr val="lt1"/>
              </a:buClr>
              <a:buSzPct val="25000"/>
              <a:buFont typeface="Arial"/>
              <a:buNone/>
            </a:pPr>
            <a:endParaRPr lang="en" sz="3600" b="0" i="0" u="sng" strike="noStrike" cap="none" dirty="0">
              <a:solidFill>
                <a:schemeClr val="lt1"/>
              </a:solidFill>
              <a:latin typeface="Arial"/>
              <a:ea typeface="Arial"/>
              <a:cs typeface="Arial"/>
              <a:sym typeface="Arial"/>
            </a:endParaRPr>
          </a:p>
          <a:p>
            <a:pPr marL="0" indent="0">
              <a:lnSpc>
                <a:spcPct val="150000"/>
              </a:lnSpc>
              <a:spcBef>
                <a:spcPts val="0"/>
              </a:spcBef>
              <a:buClr>
                <a:schemeClr val="bg1"/>
              </a:buClr>
              <a:buSzPct val="75000"/>
            </a:pPr>
            <a:r>
              <a:rPr lang="en-CA" i="1" dirty="0" smtClean="0">
                <a:solidFill>
                  <a:schemeClr val="bg1"/>
                </a:solidFill>
              </a:rPr>
              <a:t> </a:t>
            </a:r>
            <a:r>
              <a:rPr lang="fr-CA" dirty="0" smtClean="0">
                <a:latin typeface="GT Pressura Mono" pitchFamily="2" charset="0"/>
              </a:rPr>
              <a:t>Réduire à un </a:t>
            </a:r>
            <a:r>
              <a:rPr lang="fr-CA" dirty="0" smtClean="0">
                <a:latin typeface="GT Pressura Mono" pitchFamily="2" charset="0"/>
              </a:rPr>
              <a:t>ensemble</a:t>
            </a:r>
          </a:p>
          <a:p>
            <a:pPr marL="0" indent="0">
              <a:lnSpc>
                <a:spcPct val="150000"/>
              </a:lnSpc>
              <a:spcBef>
                <a:spcPts val="0"/>
              </a:spcBef>
              <a:buClr>
                <a:schemeClr val="bg1"/>
              </a:buClr>
              <a:buSzPct val="75000"/>
              <a:buNone/>
            </a:pPr>
            <a:r>
              <a:rPr lang="fr-CA" dirty="0" smtClean="0">
                <a:latin typeface="GT Pressura Mono" pitchFamily="2" charset="0"/>
              </a:rPr>
              <a:t> de caractéristiques</a:t>
            </a:r>
          </a:p>
          <a:p>
            <a:pPr marL="0" indent="0">
              <a:lnSpc>
                <a:spcPct val="150000"/>
              </a:lnSpc>
              <a:spcBef>
                <a:spcPts val="0"/>
              </a:spcBef>
              <a:buClr>
                <a:schemeClr val="bg1"/>
              </a:buClr>
              <a:buSzPct val="75000"/>
              <a:buNone/>
            </a:pPr>
            <a:r>
              <a:rPr lang="fr-CA" dirty="0" smtClean="0">
                <a:latin typeface="GT Pressura Mono" pitchFamily="2" charset="0"/>
              </a:rPr>
              <a:t> essentielles</a:t>
            </a:r>
            <a:r>
              <a:rPr lang="en-CA" dirty="0" smtClean="0">
                <a:solidFill>
                  <a:schemeClr val="bg1"/>
                </a:solidFill>
                <a:latin typeface="GT Pressura Mono" pitchFamily="2" charset="0"/>
              </a:rPr>
              <a:t>        </a:t>
            </a:r>
            <a:endParaRPr lang="en-CA" dirty="0" smtClean="0">
              <a:solidFill>
                <a:schemeClr val="bg1"/>
              </a:solidFill>
              <a:latin typeface="GT Pressura Mono" pitchFamily="2" charset="0"/>
            </a:endParaRPr>
          </a:p>
          <a:p>
            <a:pPr marL="0" indent="0">
              <a:lnSpc>
                <a:spcPct val="150000"/>
              </a:lnSpc>
              <a:spcBef>
                <a:spcPts val="0"/>
              </a:spcBef>
              <a:buClr>
                <a:schemeClr val="bg1"/>
              </a:buClr>
              <a:buSzPct val="75000"/>
            </a:pPr>
            <a:r>
              <a:rPr lang="en-CA" dirty="0" smtClean="0">
                <a:solidFill>
                  <a:schemeClr val="bg1"/>
                </a:solidFill>
                <a:latin typeface="GT Pressura Mono" pitchFamily="2" charset="0"/>
              </a:rPr>
              <a:t> </a:t>
            </a:r>
            <a:r>
              <a:rPr lang="fr-CA" dirty="0" smtClean="0">
                <a:latin typeface="GT Pressura Mono" pitchFamily="2" charset="0"/>
              </a:rPr>
              <a:t>Résumer</a:t>
            </a:r>
            <a:endParaRPr lang="en-CA" dirty="0" smtClean="0">
              <a:solidFill>
                <a:schemeClr val="bg1"/>
              </a:solidFill>
              <a:latin typeface="GT Pressura Mono" pitchFamily="2" charset="0"/>
            </a:endParaRPr>
          </a:p>
          <a:p>
            <a:pPr marL="0" indent="0">
              <a:lnSpc>
                <a:spcPct val="150000"/>
              </a:lnSpc>
              <a:spcBef>
                <a:spcPts val="0"/>
              </a:spcBef>
              <a:buClr>
                <a:schemeClr val="bg1"/>
              </a:buClr>
              <a:buSzPct val="75000"/>
            </a:pPr>
            <a:r>
              <a:rPr lang="en-CA" dirty="0" smtClean="0">
                <a:solidFill>
                  <a:schemeClr val="bg1"/>
                </a:solidFill>
                <a:latin typeface="GT Pressura Mono" pitchFamily="2" charset="0"/>
              </a:rPr>
              <a:t> </a:t>
            </a:r>
            <a:r>
              <a:rPr lang="fr-CA" dirty="0" smtClean="0">
                <a:latin typeface="GT Pressura Mono" pitchFamily="2" charset="0"/>
              </a:rPr>
              <a:t>Modèles non réalistes</a:t>
            </a:r>
            <a:endParaRPr lang="en" dirty="0">
              <a:solidFill>
                <a:schemeClr val="bg1"/>
              </a:solidFill>
              <a:latin typeface="GT Pressura Mono" pitchFamily="2" charset="0"/>
            </a:endParaRPr>
          </a:p>
        </p:txBody>
      </p:sp>
      <p:pic>
        <p:nvPicPr>
          <p:cNvPr id="285" name="Shape 285" descr="globe.jpg"/>
          <p:cNvPicPr preferRelativeResize="0">
            <a:picLocks noChangeAspect="1"/>
          </p:cNvPicPr>
          <p:nvPr/>
        </p:nvPicPr>
        <p:blipFill>
          <a:blip r:embed="rId3">
            <a:alphaModFix/>
          </a:blip>
          <a:stretch>
            <a:fillRect/>
          </a:stretch>
        </p:blipFill>
        <p:spPr>
          <a:xfrm>
            <a:off x="561442" y="409435"/>
            <a:ext cx="1919053" cy="1664242"/>
          </a:xfrm>
          <a:prstGeom prst="rect">
            <a:avLst/>
          </a:prstGeom>
          <a:noFill/>
          <a:ln>
            <a:noFill/>
          </a:ln>
        </p:spPr>
      </p:pic>
      <p:pic>
        <p:nvPicPr>
          <p:cNvPr id="8" name="Picture 7" descr="world2016Q2pie.png"/>
          <p:cNvPicPr>
            <a:picLocks noChangeAspect="1"/>
          </p:cNvPicPr>
          <p:nvPr/>
        </p:nvPicPr>
        <p:blipFill>
          <a:blip r:embed="rId4"/>
          <a:stretch>
            <a:fillRect/>
          </a:stretch>
        </p:blipFill>
        <p:spPr>
          <a:xfrm>
            <a:off x="679009" y="2394936"/>
            <a:ext cx="3306267" cy="1829468"/>
          </a:xfrm>
          <a:prstGeom prst="rect">
            <a:avLst/>
          </a:prstGeom>
        </p:spPr>
      </p:pic>
      <p:pic>
        <p:nvPicPr>
          <p:cNvPr id="7" name="Picture 6" descr="scratch_cat_sprite.png"/>
          <p:cNvPicPr>
            <a:picLocks noChangeAspect="1"/>
          </p:cNvPicPr>
          <p:nvPr/>
        </p:nvPicPr>
        <p:blipFill>
          <a:blip r:embed="rId5"/>
          <a:stretch>
            <a:fillRect/>
          </a:stretch>
        </p:blipFill>
        <p:spPr>
          <a:xfrm>
            <a:off x="2447625" y="574765"/>
            <a:ext cx="1383343" cy="149221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376061" y="335402"/>
            <a:ext cx="4898571" cy="3807600"/>
          </a:xfrm>
          <a:prstGeom prst="rect">
            <a:avLst/>
          </a:prstGeom>
        </p:spPr>
        <p:txBody>
          <a:bodyPr lIns="91425" tIns="91425" rIns="91425" bIns="91425" anchor="t" anchorCtr="0">
            <a:noAutofit/>
          </a:bodyPr>
          <a:lstStyle/>
          <a:p>
            <a:pPr marL="0" lvl="0" indent="0" algn="ctr" rtl="0">
              <a:spcBef>
                <a:spcPts val="0"/>
              </a:spcBef>
              <a:buClr>
                <a:schemeClr val="lt1"/>
              </a:buClr>
              <a:buSzPct val="25000"/>
              <a:buFont typeface="Arial"/>
              <a:buNone/>
            </a:pPr>
            <a:r>
              <a:rPr lang="fr-CA" sz="3300" dirty="0" smtClean="0">
                <a:latin typeface="GT Pressura Mono" pitchFamily="2" charset="0"/>
              </a:rPr>
              <a:t>Mise en pratique de</a:t>
            </a:r>
          </a:p>
          <a:p>
            <a:pPr marL="0" lvl="0" indent="0" algn="ctr" rtl="0">
              <a:spcBef>
                <a:spcPts val="0"/>
              </a:spcBef>
              <a:buClr>
                <a:schemeClr val="lt1"/>
              </a:buClr>
              <a:buSzPct val="25000"/>
              <a:buFont typeface="Arial"/>
              <a:buNone/>
            </a:pPr>
            <a:endParaRPr lang="fr-CA" sz="3600" dirty="0" smtClean="0">
              <a:latin typeface="GT Pressura Mono" pitchFamily="2" charset="0"/>
            </a:endParaRPr>
          </a:p>
          <a:p>
            <a:pPr marL="0" lvl="0" indent="0" algn="ctr">
              <a:spcBef>
                <a:spcPts val="0"/>
              </a:spcBef>
              <a:buSzPct val="25000"/>
              <a:buNone/>
            </a:pPr>
            <a:r>
              <a:rPr lang="fr-CA" sz="3000" dirty="0" smtClean="0">
                <a:solidFill>
                  <a:schemeClr val="accent3"/>
                </a:solidFill>
                <a:latin typeface="GT Pressura Mono" pitchFamily="2" charset="0"/>
              </a:rPr>
              <a:t>la Reconnaissance </a:t>
            </a:r>
            <a:r>
              <a:rPr lang="fr-CA" sz="3000" dirty="0" smtClean="0">
                <a:solidFill>
                  <a:schemeClr val="accent3"/>
                </a:solidFill>
                <a:latin typeface="GT Pressura Mono" pitchFamily="2" charset="0"/>
              </a:rPr>
              <a:t>de </a:t>
            </a:r>
            <a:r>
              <a:rPr lang="fr-CA" sz="3000" dirty="0" smtClean="0">
                <a:solidFill>
                  <a:schemeClr val="accent3"/>
                </a:solidFill>
                <a:latin typeface="GT Pressura Mono" pitchFamily="2" charset="0"/>
              </a:rPr>
              <a:t>Modèles</a:t>
            </a:r>
            <a:endParaRPr lang="fr-CA" sz="3000" dirty="0" smtClean="0">
              <a:solidFill>
                <a:schemeClr val="accent3"/>
              </a:solidFill>
              <a:latin typeface="GT Pressura Mono" pitchFamily="2" charset="0"/>
            </a:endParaRPr>
          </a:p>
          <a:p>
            <a:pPr marL="0" lvl="0" indent="0" algn="ctr">
              <a:lnSpc>
                <a:spcPct val="150000"/>
              </a:lnSpc>
              <a:spcBef>
                <a:spcPts val="0"/>
              </a:spcBef>
              <a:buSzPct val="25000"/>
              <a:buNone/>
            </a:pPr>
            <a:r>
              <a:rPr lang="fr-CA" sz="3000" dirty="0" smtClean="0">
                <a:solidFill>
                  <a:schemeClr val="bg1"/>
                </a:solidFill>
                <a:latin typeface="GT Pressura Mono" pitchFamily="2" charset="0"/>
              </a:rPr>
              <a:t>et</a:t>
            </a:r>
          </a:p>
          <a:p>
            <a:pPr marL="0" lvl="0" indent="0" algn="ctr">
              <a:lnSpc>
                <a:spcPct val="150000"/>
              </a:lnSpc>
              <a:spcBef>
                <a:spcPts val="0"/>
              </a:spcBef>
              <a:buSzPct val="25000"/>
              <a:buNone/>
            </a:pPr>
            <a:r>
              <a:rPr lang="fr-CA" sz="3000" dirty="0" smtClean="0">
                <a:solidFill>
                  <a:schemeClr val="accent3"/>
                </a:solidFill>
                <a:latin typeface="GT Pressura Mono" pitchFamily="2" charset="0"/>
              </a:rPr>
              <a:t>d’Abstraction</a:t>
            </a:r>
            <a:endParaRPr lang="fr-CA" sz="3000" dirty="0">
              <a:solidFill>
                <a:schemeClr val="accent3"/>
              </a:solidFill>
              <a:latin typeface="GT Pressura Mono" pitchFamily="2" charset="0"/>
            </a:endParaRPr>
          </a:p>
        </p:txBody>
      </p:sp>
      <p:pic>
        <p:nvPicPr>
          <p:cNvPr id="5" name="Picture 4" descr="triangle_pattern.png"/>
          <p:cNvPicPr>
            <a:picLocks noChangeAspect="1"/>
          </p:cNvPicPr>
          <p:nvPr/>
        </p:nvPicPr>
        <p:blipFill>
          <a:blip r:embed="rId3"/>
          <a:stretch>
            <a:fillRect/>
          </a:stretch>
        </p:blipFill>
        <p:spPr>
          <a:xfrm>
            <a:off x="789712" y="922541"/>
            <a:ext cx="2962690" cy="3167484"/>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5215479" y="517559"/>
            <a:ext cx="3510509" cy="3807600"/>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fr-CA" sz="3600" u="sng" dirty="0" smtClean="0">
                <a:latin typeface="GT Pressura Mono" pitchFamily="2" charset="0"/>
              </a:rPr>
              <a:t>Logique</a:t>
            </a:r>
          </a:p>
          <a:p>
            <a:pPr marL="0" lvl="0" indent="0" rtl="0">
              <a:spcBef>
                <a:spcPts val="0"/>
              </a:spcBef>
              <a:buClr>
                <a:schemeClr val="lt1"/>
              </a:buClr>
              <a:buSzPct val="25000"/>
              <a:buFont typeface="Arial"/>
              <a:buNone/>
            </a:pPr>
            <a:endParaRPr lang="fr-CA" sz="3600" dirty="0" smtClean="0">
              <a:latin typeface="GT Pressura Mono" pitchFamily="2" charset="0"/>
            </a:endParaRPr>
          </a:p>
          <a:p>
            <a:pPr marL="0" lvl="0" indent="0" algn="ctr">
              <a:spcBef>
                <a:spcPts val="0"/>
              </a:spcBef>
              <a:buSzPct val="25000"/>
              <a:buNone/>
            </a:pPr>
            <a:r>
              <a:rPr lang="fr-CA" sz="2800" dirty="0" smtClean="0">
                <a:latin typeface="GT Pressura Mono" pitchFamily="2" charset="0"/>
              </a:rPr>
              <a:t>Analyzer </a:t>
            </a:r>
            <a:br>
              <a:rPr lang="fr-CA" sz="2800" dirty="0" smtClean="0">
                <a:latin typeface="GT Pressura Mono" pitchFamily="2" charset="0"/>
              </a:rPr>
            </a:br>
            <a:r>
              <a:rPr lang="fr-CA" sz="2800" dirty="0" smtClean="0">
                <a:latin typeface="GT Pressura Mono" pitchFamily="2" charset="0"/>
              </a:rPr>
              <a:t>and </a:t>
            </a:r>
            <a:br>
              <a:rPr lang="fr-CA" sz="2800" dirty="0" smtClean="0">
                <a:latin typeface="GT Pressura Mono" pitchFamily="2" charset="0"/>
              </a:rPr>
            </a:br>
            <a:r>
              <a:rPr lang="fr-CA" sz="2800" dirty="0" smtClean="0">
                <a:latin typeface="GT Pressura Mono" pitchFamily="2" charset="0"/>
              </a:rPr>
              <a:t>Pr</a:t>
            </a:r>
            <a:r>
              <a:rPr lang="fr-CA" sz="2800" dirty="0" smtClean="0">
                <a:latin typeface="GT Pressura Mono" pitchFamily="2" charset="0"/>
              </a:rPr>
              <a:t>édire</a:t>
            </a:r>
            <a:r>
              <a:rPr lang="fr-CA" sz="2800" dirty="0" smtClean="0">
                <a:latin typeface="GT Pressura Mono" pitchFamily="2" charset="0"/>
              </a:rPr>
              <a:t> </a:t>
            </a:r>
            <a:br>
              <a:rPr lang="fr-CA" sz="2800" dirty="0" smtClean="0">
                <a:latin typeface="GT Pressura Mono" pitchFamily="2" charset="0"/>
              </a:rPr>
            </a:br>
            <a:r>
              <a:rPr lang="fr-CA" sz="2800" dirty="0" smtClean="0">
                <a:latin typeface="GT Pressura Mono" pitchFamily="2" charset="0"/>
              </a:rPr>
              <a:t/>
            </a:r>
            <a:br>
              <a:rPr lang="fr-CA" sz="2800" dirty="0" smtClean="0">
                <a:latin typeface="GT Pressura Mono" pitchFamily="2" charset="0"/>
              </a:rPr>
            </a:br>
            <a:r>
              <a:rPr lang="fr-CA" dirty="0" smtClean="0">
                <a:solidFill>
                  <a:schemeClr val="bg1"/>
                </a:solidFill>
                <a:latin typeface="GT Pressura Mono" pitchFamily="2" charset="0"/>
              </a:rPr>
              <a:t>(cause &amp; effet)</a:t>
            </a:r>
            <a:endParaRPr lang="fr-CA" dirty="0">
              <a:solidFill>
                <a:schemeClr val="bg1"/>
              </a:solidFill>
              <a:latin typeface="GT Pressura Mono" pitchFamily="2" charset="0"/>
            </a:endParaRPr>
          </a:p>
        </p:txBody>
      </p:sp>
      <p:sp>
        <p:nvSpPr>
          <p:cNvPr id="270" name="Shape 270"/>
          <p:cNvSpPr txBox="1"/>
          <p:nvPr/>
        </p:nvSpPr>
        <p:spPr>
          <a:xfrm>
            <a:off x="58911" y="1234932"/>
            <a:ext cx="4398425" cy="2788436"/>
          </a:xfrm>
          <a:prstGeom prst="rect">
            <a:avLst/>
          </a:prstGeom>
          <a:noFill/>
          <a:ln>
            <a:noFill/>
          </a:ln>
        </p:spPr>
        <p:txBody>
          <a:bodyPr lIns="91425" tIns="91425" rIns="91425" bIns="91425" anchor="t" anchorCtr="0">
            <a:noAutofit/>
          </a:bodyPr>
          <a:lstStyle/>
          <a:p>
            <a:pPr lvl="0" algn="ctr"/>
            <a:r>
              <a:rPr lang="fr-CA" sz="2000" dirty="0" smtClean="0">
                <a:solidFill>
                  <a:schemeClr val="bg2"/>
                </a:solidFill>
                <a:latin typeface="GT Pressura Mono" pitchFamily="2" charset="0"/>
                <a:ea typeface="Calibri"/>
                <a:cs typeface="Calibri"/>
                <a:sym typeface="Calibri"/>
              </a:rPr>
              <a:t>Défi de pensée informatique:</a:t>
            </a:r>
          </a:p>
          <a:p>
            <a:pPr lvl="0" algn="ctr" rtl="0">
              <a:spcBef>
                <a:spcPts val="0"/>
              </a:spcBef>
              <a:buNone/>
            </a:pPr>
            <a:endParaRPr lang="en-CA" sz="2400" dirty="0" smtClean="0">
              <a:solidFill>
                <a:srgbClr val="FF8B33"/>
              </a:solidFill>
              <a:latin typeface="GT Pressura Mono" pitchFamily="2" charset="0"/>
              <a:ea typeface="Calibri"/>
              <a:cs typeface="Calibri"/>
              <a:sym typeface="Calibri"/>
            </a:endParaRPr>
          </a:p>
          <a:p>
            <a:pPr algn="ctr"/>
            <a:r>
              <a:rPr lang="fr-CA" sz="2200" spc="-1" dirty="0" smtClean="0">
                <a:solidFill>
                  <a:schemeClr val="accent4"/>
                </a:solidFill>
                <a:uFill>
                  <a:solidFill>
                    <a:srgbClr val="FFFFFF"/>
                  </a:solidFill>
                </a:uFill>
                <a:latin typeface="GT Pressura Mono" pitchFamily="2" charset="0"/>
              </a:rPr>
              <a:t>Si aujourd’hui est vendredi, quel est le jour après le jour avant le jour avant demain?</a:t>
            </a:r>
            <a:endParaRPr lang="fr-CA" sz="2200" dirty="0" smtClean="0">
              <a:solidFill>
                <a:schemeClr val="accent4"/>
              </a:solidFill>
              <a:latin typeface="GT Pressura Mono" pitchFamily="2" charset="0"/>
              <a:ea typeface="Calibri"/>
              <a:cs typeface="Calibri"/>
              <a:sym typeface="Calibri"/>
            </a:endParaRP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328145"/>
            <a:ext cx="4512733" cy="3807600"/>
          </a:xfrm>
          <a:prstGeom prst="rect">
            <a:avLst/>
          </a:prstGeom>
        </p:spPr>
        <p:txBody>
          <a:bodyPr lIns="91425" tIns="91425" rIns="91425" bIns="91425" anchor="t" anchorCtr="0">
            <a:noAutofit/>
          </a:bodyPr>
          <a:lstStyle/>
          <a:p>
            <a:pPr marL="0" lvl="0" indent="0" algn="ctr">
              <a:spcBef>
                <a:spcPts val="0"/>
              </a:spcBef>
              <a:buClr>
                <a:schemeClr val="lt1"/>
              </a:buClr>
              <a:buSzPct val="25000"/>
              <a:buFont typeface="Arial"/>
              <a:buNone/>
            </a:pPr>
            <a:r>
              <a:rPr lang="fr-CA" sz="3600" dirty="0" smtClean="0">
                <a:latin typeface="GT Pressura Mono" pitchFamily="2" charset="0"/>
              </a:rPr>
              <a:t>Mise en pratique</a:t>
            </a:r>
            <a:endParaRPr lang="fr-CA" sz="3600" dirty="0" smtClean="0">
              <a:latin typeface="GT Pressura Mono" pitchFamily="2" charset="0"/>
            </a:endParaRPr>
          </a:p>
          <a:p>
            <a:pPr marL="0" lvl="0" indent="0" algn="ctr">
              <a:spcBef>
                <a:spcPts val="0"/>
              </a:spcBef>
              <a:buClr>
                <a:schemeClr val="lt1"/>
              </a:buClr>
              <a:buSzPct val="25000"/>
              <a:buFont typeface="Arial"/>
              <a:buNone/>
            </a:pPr>
            <a:endParaRPr lang="fr-CA" sz="3600" dirty="0" smtClean="0">
              <a:latin typeface="GT Pressura Mono" pitchFamily="2" charset="0"/>
            </a:endParaRPr>
          </a:p>
          <a:p>
            <a:pPr marL="0" lvl="0" indent="0" algn="ctr">
              <a:lnSpc>
                <a:spcPct val="150000"/>
              </a:lnSpc>
              <a:spcBef>
                <a:spcPts val="0"/>
              </a:spcBef>
              <a:buSzPct val="25000"/>
              <a:buNone/>
            </a:pPr>
            <a:r>
              <a:rPr lang="fr-CA" sz="3000" dirty="0" smtClean="0">
                <a:solidFill>
                  <a:schemeClr val="accent4"/>
                </a:solidFill>
                <a:latin typeface="GT Pressura Mono" pitchFamily="2" charset="0"/>
              </a:rPr>
              <a:t>D</a:t>
            </a:r>
            <a:r>
              <a:rPr lang="fr-CA" sz="3200" dirty="0" smtClean="0">
                <a:solidFill>
                  <a:schemeClr val="accent4"/>
                </a:solidFill>
                <a:latin typeface="GT Pressura Mono" pitchFamily="2" charset="0"/>
              </a:rPr>
              <a:t>é</a:t>
            </a:r>
            <a:r>
              <a:rPr lang="fr-CA" sz="3000" dirty="0" smtClean="0">
                <a:solidFill>
                  <a:schemeClr val="accent4"/>
                </a:solidFill>
                <a:latin typeface="GT Pressura Mono" pitchFamily="2" charset="0"/>
              </a:rPr>
              <a:t>composition,</a:t>
            </a:r>
            <a:endParaRPr lang="fr-CA" sz="3000" i="1" dirty="0" smtClean="0">
              <a:solidFill>
                <a:schemeClr val="accent4"/>
              </a:solidFill>
              <a:latin typeface="GT Pressura Mono" pitchFamily="2" charset="0"/>
            </a:endParaRPr>
          </a:p>
          <a:p>
            <a:pPr marL="0" lvl="0" indent="0" algn="ctr">
              <a:lnSpc>
                <a:spcPct val="150000"/>
              </a:lnSpc>
              <a:spcBef>
                <a:spcPts val="0"/>
              </a:spcBef>
              <a:buClr>
                <a:schemeClr val="lt1"/>
              </a:buClr>
              <a:buSzPct val="25000"/>
              <a:buFont typeface="Arial"/>
              <a:buNone/>
            </a:pPr>
            <a:r>
              <a:rPr lang="fr-CA" sz="3000" i="1" dirty="0" smtClean="0">
                <a:solidFill>
                  <a:schemeClr val="bg1"/>
                </a:solidFill>
                <a:latin typeface="GT Pressura Mono" pitchFamily="2" charset="0"/>
              </a:rPr>
              <a:t> </a:t>
            </a:r>
            <a:r>
              <a:rPr lang="fr-CA" sz="3000" dirty="0" smtClean="0">
                <a:solidFill>
                  <a:schemeClr val="accent4"/>
                </a:solidFill>
                <a:latin typeface="GT Pressura Mono" pitchFamily="2" charset="0"/>
              </a:rPr>
              <a:t>Logique</a:t>
            </a:r>
            <a:r>
              <a:rPr lang="fr-CA" sz="3000" dirty="0" smtClean="0">
                <a:solidFill>
                  <a:schemeClr val="bg1"/>
                </a:solidFill>
                <a:latin typeface="GT Pressura Mono" pitchFamily="2" charset="0"/>
              </a:rPr>
              <a:t> </a:t>
            </a:r>
          </a:p>
          <a:p>
            <a:pPr marL="0" lvl="0" indent="0" algn="ctr">
              <a:lnSpc>
                <a:spcPct val="150000"/>
              </a:lnSpc>
              <a:spcBef>
                <a:spcPts val="0"/>
              </a:spcBef>
              <a:buClr>
                <a:schemeClr val="lt1"/>
              </a:buClr>
              <a:buSzPct val="25000"/>
              <a:buFont typeface="Arial"/>
              <a:buNone/>
            </a:pPr>
            <a:r>
              <a:rPr lang="fr-CA" sz="3000" dirty="0" smtClean="0">
                <a:latin typeface="GT Pressura Mono" pitchFamily="2" charset="0"/>
              </a:rPr>
              <a:t>and </a:t>
            </a:r>
          </a:p>
          <a:p>
            <a:pPr marL="0" lvl="0" indent="0" algn="ctr">
              <a:spcBef>
                <a:spcPts val="0"/>
              </a:spcBef>
              <a:buSzPct val="25000"/>
              <a:buNone/>
            </a:pPr>
            <a:r>
              <a:rPr lang="fr-CA" sz="3200" dirty="0" smtClean="0">
                <a:solidFill>
                  <a:schemeClr val="accent4"/>
                </a:solidFill>
                <a:latin typeface="GT Pressura Mono" pitchFamily="2" charset="0"/>
              </a:rPr>
              <a:t>Reconnaissance </a:t>
            </a:r>
            <a:r>
              <a:rPr lang="fr-CA" sz="3200" dirty="0" smtClean="0">
                <a:solidFill>
                  <a:schemeClr val="accent4"/>
                </a:solidFill>
                <a:latin typeface="GT Pressura Mono" pitchFamily="2" charset="0"/>
              </a:rPr>
              <a:t>des </a:t>
            </a:r>
            <a:r>
              <a:rPr lang="fr-CA" sz="3200" dirty="0" smtClean="0">
                <a:solidFill>
                  <a:schemeClr val="accent4"/>
                </a:solidFill>
                <a:latin typeface="GT Pressura Mono" pitchFamily="2" charset="0"/>
              </a:rPr>
              <a:t>Schémas</a:t>
            </a:r>
            <a:endParaRPr lang="fr-CA" sz="3200" dirty="0">
              <a:solidFill>
                <a:schemeClr val="accent4"/>
              </a:solidFill>
              <a:latin typeface="GT Pressura Mono" pitchFamily="2" charset="0"/>
            </a:endParaRPr>
          </a:p>
        </p:txBody>
      </p:sp>
      <p:sp>
        <p:nvSpPr>
          <p:cNvPr id="270" name="Shape 270"/>
          <p:cNvSpPr txBox="1"/>
          <p:nvPr/>
        </p:nvSpPr>
        <p:spPr>
          <a:xfrm>
            <a:off x="345353" y="778819"/>
            <a:ext cx="4398425" cy="3479800"/>
          </a:xfrm>
          <a:prstGeom prst="rect">
            <a:avLst/>
          </a:prstGeom>
          <a:noFill/>
          <a:ln>
            <a:noFill/>
          </a:ln>
        </p:spPr>
        <p:txBody>
          <a:bodyPr lIns="91425" tIns="91425" rIns="91425" bIns="91425" anchor="t" anchorCtr="0">
            <a:noAutofit/>
          </a:bodyPr>
          <a:lstStyle/>
          <a:p>
            <a:pPr>
              <a:lnSpc>
                <a:spcPct val="150000"/>
              </a:lnSpc>
            </a:pPr>
            <a:r>
              <a:rPr lang="fr-CA" sz="2400" spc="-1" dirty="0" smtClean="0">
                <a:solidFill>
                  <a:schemeClr val="tx1"/>
                </a:solidFill>
                <a:uFill>
                  <a:solidFill>
                    <a:srgbClr val="FFFFFF"/>
                  </a:solidFill>
                </a:uFill>
                <a:latin typeface="GT Pressura Mono" pitchFamily="2" charset="0"/>
              </a:rPr>
              <a:t>Si aujourd’hui est </a:t>
            </a:r>
            <a:r>
              <a:rPr lang="fr-CA" sz="2400" spc="-1" dirty="0" smtClean="0">
                <a:solidFill>
                  <a:schemeClr val="accent4"/>
                </a:solidFill>
                <a:uFill>
                  <a:solidFill>
                    <a:srgbClr val="FFFFFF"/>
                  </a:solidFill>
                </a:uFill>
                <a:latin typeface="GT Pressura Mono" pitchFamily="2" charset="0"/>
              </a:rPr>
              <a:t>vendredi</a:t>
            </a:r>
            <a:r>
              <a:rPr lang="fr-CA" sz="2400" spc="-1" dirty="0" smtClean="0">
                <a:solidFill>
                  <a:schemeClr val="tx1"/>
                </a:solidFill>
                <a:uFill>
                  <a:solidFill>
                    <a:srgbClr val="FFFFFF"/>
                  </a:solidFill>
                </a:uFill>
                <a:latin typeface="GT Pressura Mono" pitchFamily="2" charset="0"/>
              </a:rPr>
              <a:t>, quel est </a:t>
            </a:r>
          </a:p>
          <a:p>
            <a:pPr>
              <a:lnSpc>
                <a:spcPct val="150000"/>
              </a:lnSpc>
            </a:pPr>
            <a:r>
              <a:rPr lang="fr-CA" sz="2400" spc="-1" dirty="0" smtClean="0">
                <a:solidFill>
                  <a:schemeClr val="tx1"/>
                </a:solidFill>
                <a:uFill>
                  <a:solidFill>
                    <a:srgbClr val="FFFFFF"/>
                  </a:solidFill>
                </a:uFill>
                <a:latin typeface="GT Pressura Mono" pitchFamily="2" charset="0"/>
              </a:rPr>
              <a:t>le jour après </a:t>
            </a:r>
          </a:p>
          <a:p>
            <a:pPr>
              <a:lnSpc>
                <a:spcPct val="150000"/>
              </a:lnSpc>
            </a:pPr>
            <a:r>
              <a:rPr lang="fr-CA" sz="2400" spc="-1" dirty="0" smtClean="0">
                <a:solidFill>
                  <a:schemeClr val="tx1"/>
                </a:solidFill>
                <a:uFill>
                  <a:solidFill>
                    <a:srgbClr val="FFFFFF"/>
                  </a:solidFill>
                </a:uFill>
                <a:latin typeface="GT Pressura Mono" pitchFamily="2" charset="0"/>
              </a:rPr>
              <a:t>le jour avant </a:t>
            </a:r>
          </a:p>
          <a:p>
            <a:pPr>
              <a:lnSpc>
                <a:spcPct val="150000"/>
              </a:lnSpc>
            </a:pPr>
            <a:r>
              <a:rPr lang="fr-CA" sz="2400" spc="-1" dirty="0" smtClean="0">
                <a:solidFill>
                  <a:schemeClr val="tx1"/>
                </a:solidFill>
                <a:uFill>
                  <a:solidFill>
                    <a:srgbClr val="FFFFFF"/>
                  </a:solidFill>
                </a:uFill>
                <a:latin typeface="GT Pressura Mono" pitchFamily="2" charset="0"/>
              </a:rPr>
              <a:t>le jour avant </a:t>
            </a:r>
          </a:p>
          <a:p>
            <a:pPr>
              <a:lnSpc>
                <a:spcPct val="150000"/>
              </a:lnSpc>
            </a:pPr>
            <a:r>
              <a:rPr lang="fr-CA" sz="2400" spc="-1" dirty="0" smtClean="0">
                <a:solidFill>
                  <a:schemeClr val="tx1"/>
                </a:solidFill>
                <a:uFill>
                  <a:solidFill>
                    <a:srgbClr val="FFFFFF"/>
                  </a:solidFill>
                </a:uFill>
                <a:latin typeface="GT Pressura Mono" pitchFamily="2" charset="0"/>
              </a:rPr>
              <a:t>d</a:t>
            </a:r>
            <a:r>
              <a:rPr lang="fr-CA" sz="2400" spc="-1" dirty="0" smtClean="0">
                <a:solidFill>
                  <a:schemeClr val="tx1"/>
                </a:solidFill>
                <a:uFill>
                  <a:solidFill>
                    <a:srgbClr val="FFFFFF"/>
                  </a:solidFill>
                </a:uFill>
                <a:latin typeface="GT Pressura Mono" pitchFamily="2" charset="0"/>
              </a:rPr>
              <a:t>emain?</a:t>
            </a:r>
            <a:endParaRPr lang="en" sz="2400" dirty="0" smtClean="0">
              <a:solidFill>
                <a:schemeClr val="tx1"/>
              </a:solidFill>
              <a:latin typeface="GT Pressura Mono" pitchFamily="2" charset="0"/>
              <a:ea typeface="Calibri"/>
              <a:cs typeface="Calibri"/>
              <a:sym typeface="Calibri"/>
            </a:endParaRPr>
          </a:p>
          <a:p>
            <a:pPr lvl="0" rtl="0">
              <a:spcBef>
                <a:spcPts val="0"/>
              </a:spcBef>
              <a:buNone/>
            </a:pPr>
            <a:endParaRPr lang="en" sz="2400" dirty="0">
              <a:solidFill>
                <a:srgbClr val="FF8B33"/>
              </a:solidFill>
              <a:latin typeface="GT Pressura Mono" pitchFamily="2" charset="0"/>
              <a:ea typeface="Calibri"/>
              <a:cs typeface="Calibri"/>
              <a:sym typeface="Calibri"/>
            </a:endParaRPr>
          </a:p>
          <a:p>
            <a:pPr lvl="0" rtl="0">
              <a:spcBef>
                <a:spcPts val="0"/>
              </a:spcBef>
              <a:buNone/>
            </a:pPr>
            <a:r>
              <a:rPr lang="en" sz="2400" dirty="0">
                <a:solidFill>
                  <a:srgbClr val="FF8B33"/>
                </a:solidFill>
                <a:latin typeface="GT Pressura Mono" pitchFamily="2" charset="0"/>
                <a:ea typeface="Calibri"/>
                <a:cs typeface="Calibri"/>
                <a:sym typeface="Calibri"/>
              </a:rPr>
              <a:t> </a:t>
            </a:r>
          </a:p>
          <a:p>
            <a:pPr lvl="0">
              <a:spcBef>
                <a:spcPts val="0"/>
              </a:spcBef>
              <a:buNone/>
            </a:pPr>
            <a:endParaRPr dirty="0">
              <a:latin typeface="GT Pressura Mono" pitchFamily="2"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79015" y="426118"/>
            <a:ext cx="4512733" cy="3807600"/>
          </a:xfrm>
          <a:prstGeom prst="rect">
            <a:avLst/>
          </a:prstGeom>
        </p:spPr>
        <p:txBody>
          <a:bodyPr lIns="91425" tIns="91425" rIns="91425" bIns="91425" anchor="t" anchorCtr="0">
            <a:noAutofit/>
          </a:bodyPr>
          <a:lstStyle/>
          <a:p>
            <a:pPr marL="0" lvl="0" indent="0" algn="ctr">
              <a:spcBef>
                <a:spcPts val="0"/>
              </a:spcBef>
              <a:buSzPct val="25000"/>
              <a:buNone/>
            </a:pPr>
            <a:r>
              <a:rPr lang="fr-CA" sz="3600" dirty="0" smtClean="0">
                <a:latin typeface="GT Pressura Mono" pitchFamily="2" charset="0"/>
              </a:rPr>
              <a:t>Mise </a:t>
            </a:r>
            <a:r>
              <a:rPr lang="fr-CA" sz="3600" dirty="0" smtClean="0">
                <a:latin typeface="GT Pressura Mono" pitchFamily="2" charset="0"/>
              </a:rPr>
              <a:t>en pratique</a:t>
            </a:r>
            <a:endParaRPr lang="fr-CA" sz="3600" dirty="0" smtClean="0">
              <a:latin typeface="GT Pressura Mono" pitchFamily="2" charset="0"/>
            </a:endParaRPr>
          </a:p>
          <a:p>
            <a:pPr marL="0" lvl="0" indent="0" algn="ctr">
              <a:spcBef>
                <a:spcPts val="0"/>
              </a:spcBef>
              <a:buSzPct val="25000"/>
              <a:buNone/>
            </a:pPr>
            <a:endParaRPr lang="fr-CA" sz="4000" dirty="0" smtClean="0">
              <a:latin typeface="GT Pressura Mono" pitchFamily="2" charset="0"/>
            </a:endParaRPr>
          </a:p>
          <a:p>
            <a:pPr marL="0" lvl="0" indent="0" algn="ctr">
              <a:lnSpc>
                <a:spcPct val="150000"/>
              </a:lnSpc>
              <a:spcBef>
                <a:spcPts val="0"/>
              </a:spcBef>
              <a:buSzPct val="25000"/>
              <a:buNone/>
            </a:pPr>
            <a:r>
              <a:rPr lang="fr-CA" sz="3000" dirty="0" smtClean="0">
                <a:solidFill>
                  <a:schemeClr val="accent4"/>
                </a:solidFill>
                <a:latin typeface="GT Pressura Mono" pitchFamily="2" charset="0"/>
              </a:rPr>
              <a:t>Décomposition,</a:t>
            </a:r>
            <a:endParaRPr lang="fr-CA" sz="3000" i="1" dirty="0" smtClean="0">
              <a:solidFill>
                <a:schemeClr val="accent4"/>
              </a:solidFill>
              <a:latin typeface="GT Pressura Mono" pitchFamily="2" charset="0"/>
            </a:endParaRPr>
          </a:p>
          <a:p>
            <a:pPr marL="0" lvl="0" indent="0" algn="ctr">
              <a:lnSpc>
                <a:spcPct val="150000"/>
              </a:lnSpc>
              <a:spcBef>
                <a:spcPts val="0"/>
              </a:spcBef>
              <a:buSzPct val="25000"/>
              <a:buNone/>
            </a:pPr>
            <a:r>
              <a:rPr lang="fr-CA" sz="3000" i="1" dirty="0" smtClean="0">
                <a:solidFill>
                  <a:schemeClr val="bg1"/>
                </a:solidFill>
                <a:latin typeface="GT Pressura Mono" pitchFamily="2" charset="0"/>
              </a:rPr>
              <a:t> </a:t>
            </a:r>
            <a:r>
              <a:rPr lang="fr-CA" sz="3000" dirty="0" smtClean="0">
                <a:solidFill>
                  <a:schemeClr val="accent4"/>
                </a:solidFill>
                <a:latin typeface="GT Pressura Mono" pitchFamily="2" charset="0"/>
              </a:rPr>
              <a:t>Logique</a:t>
            </a:r>
            <a:r>
              <a:rPr lang="fr-CA" sz="3000" dirty="0" smtClean="0">
                <a:solidFill>
                  <a:schemeClr val="bg1"/>
                </a:solidFill>
                <a:latin typeface="GT Pressura Mono" pitchFamily="2" charset="0"/>
              </a:rPr>
              <a:t> </a:t>
            </a:r>
          </a:p>
          <a:p>
            <a:pPr marL="0" lvl="0" indent="0" algn="ctr">
              <a:lnSpc>
                <a:spcPct val="150000"/>
              </a:lnSpc>
              <a:spcBef>
                <a:spcPts val="0"/>
              </a:spcBef>
              <a:buSzPct val="25000"/>
              <a:buNone/>
            </a:pPr>
            <a:r>
              <a:rPr lang="fr-CA" sz="3000" dirty="0" smtClean="0">
                <a:latin typeface="GT Pressura Mono" pitchFamily="2" charset="0"/>
              </a:rPr>
              <a:t>and </a:t>
            </a:r>
          </a:p>
          <a:p>
            <a:pPr marL="0" lvl="0" indent="0" algn="ctr">
              <a:spcBef>
                <a:spcPts val="0"/>
              </a:spcBef>
              <a:buSzPct val="25000"/>
              <a:buNone/>
            </a:pPr>
            <a:r>
              <a:rPr lang="fr-CA" sz="3000" dirty="0" smtClean="0">
                <a:solidFill>
                  <a:schemeClr val="accent4"/>
                </a:solidFill>
                <a:latin typeface="GT Pressura Mono" pitchFamily="2" charset="0"/>
              </a:rPr>
              <a:t>Reconnaissance des Schémas</a:t>
            </a:r>
            <a:endParaRPr lang="fr-CA" sz="3000" dirty="0">
              <a:solidFill>
                <a:schemeClr val="accent4"/>
              </a:solidFill>
              <a:latin typeface="GT Pressura Mono" pitchFamily="2" charset="0"/>
            </a:endParaRPr>
          </a:p>
        </p:txBody>
      </p:sp>
      <p:sp>
        <p:nvSpPr>
          <p:cNvPr id="270" name="Shape 270"/>
          <p:cNvSpPr txBox="1"/>
          <p:nvPr/>
        </p:nvSpPr>
        <p:spPr>
          <a:xfrm>
            <a:off x="186236" y="1380945"/>
            <a:ext cx="4398425" cy="3479800"/>
          </a:xfrm>
          <a:prstGeom prst="rect">
            <a:avLst/>
          </a:prstGeom>
          <a:noFill/>
          <a:ln>
            <a:noFill/>
          </a:ln>
        </p:spPr>
        <p:txBody>
          <a:bodyPr lIns="91425" tIns="91425" rIns="91425" bIns="91425" anchor="t" anchorCtr="0">
            <a:noAutofit/>
          </a:bodyPr>
          <a:lstStyle/>
          <a:p>
            <a:r>
              <a:rPr lang="fr-CA" sz="2400" spc="-1" dirty="0" smtClean="0">
                <a:solidFill>
                  <a:schemeClr val="tx1"/>
                </a:solidFill>
                <a:uFill>
                  <a:solidFill>
                    <a:srgbClr val="FFFFFF"/>
                  </a:solidFill>
                </a:uFill>
                <a:latin typeface="GT Pressura Mono" pitchFamily="2" charset="0"/>
              </a:rPr>
              <a:t>Si aujourd’hui est </a:t>
            </a:r>
            <a:r>
              <a:rPr lang="fr-CA" sz="2400" spc="-1" dirty="0" smtClean="0">
                <a:solidFill>
                  <a:schemeClr val="accent4"/>
                </a:solidFill>
                <a:uFill>
                  <a:solidFill>
                    <a:srgbClr val="FFFFFF"/>
                  </a:solidFill>
                </a:uFill>
                <a:latin typeface="GT Pressura Mono" pitchFamily="2" charset="0"/>
              </a:rPr>
              <a:t>vendredi</a:t>
            </a:r>
            <a:r>
              <a:rPr lang="fr-CA" sz="2400" spc="-1" dirty="0" smtClean="0">
                <a:solidFill>
                  <a:schemeClr val="tx1"/>
                </a:solidFill>
                <a:uFill>
                  <a:solidFill>
                    <a:srgbClr val="FFFFFF"/>
                  </a:solidFill>
                </a:uFill>
                <a:latin typeface="GT Pressura Mono" pitchFamily="2" charset="0"/>
              </a:rPr>
              <a:t>, quel est </a:t>
            </a:r>
          </a:p>
          <a:p>
            <a:r>
              <a:rPr lang="fr-CA" sz="2400" spc="-1" dirty="0" smtClean="0">
                <a:solidFill>
                  <a:schemeClr val="tx1"/>
                </a:solidFill>
                <a:uFill>
                  <a:solidFill>
                    <a:srgbClr val="FFFFFF"/>
                  </a:solidFill>
                </a:uFill>
                <a:latin typeface="GT Pressura Mono" pitchFamily="2" charset="0"/>
              </a:rPr>
              <a:t>    le jour après </a:t>
            </a:r>
          </a:p>
          <a:p>
            <a:r>
              <a:rPr lang="fr-CA" sz="2400" spc="-1" dirty="0" smtClean="0">
                <a:solidFill>
                  <a:schemeClr val="tx1"/>
                </a:solidFill>
                <a:uFill>
                  <a:solidFill>
                    <a:srgbClr val="FFFFFF"/>
                  </a:solidFill>
                </a:uFill>
                <a:latin typeface="GT Pressura Mono" pitchFamily="2" charset="0"/>
              </a:rPr>
              <a:t>        le jour avant </a:t>
            </a:r>
          </a:p>
          <a:p>
            <a:r>
              <a:rPr lang="fr-CA" sz="2400" spc="-1" dirty="0" smtClean="0">
                <a:solidFill>
                  <a:schemeClr val="tx1"/>
                </a:solidFill>
                <a:uFill>
                  <a:solidFill>
                    <a:srgbClr val="FFFFFF"/>
                  </a:solidFill>
                </a:uFill>
                <a:latin typeface="GT Pressura Mono" pitchFamily="2" charset="0"/>
              </a:rPr>
              <a:t>            le jour avant </a:t>
            </a:r>
          </a:p>
          <a:p>
            <a:r>
              <a:rPr lang="fr-CA" sz="2400" spc="-1" dirty="0" smtClean="0">
                <a:solidFill>
                  <a:schemeClr val="tx1"/>
                </a:solidFill>
                <a:uFill>
                  <a:solidFill>
                    <a:srgbClr val="FFFFFF"/>
                  </a:solidFill>
                </a:uFill>
                <a:latin typeface="GT Pressura Mono" pitchFamily="2" charset="0"/>
              </a:rPr>
              <a:t>               </a:t>
            </a:r>
            <a:r>
              <a:rPr lang="fr-CA" sz="2400" spc="-1" dirty="0" smtClean="0">
                <a:solidFill>
                  <a:schemeClr val="accent4"/>
                </a:solidFill>
                <a:uFill>
                  <a:solidFill>
                    <a:srgbClr val="FFFFFF"/>
                  </a:solidFill>
                </a:uFill>
                <a:latin typeface="GT Pressura Mono" pitchFamily="2" charset="0"/>
              </a:rPr>
              <a:t>demain?</a:t>
            </a:r>
            <a:endParaRPr lang="fr-CA" sz="2400" dirty="0" smtClean="0">
              <a:solidFill>
                <a:schemeClr val="accent4"/>
              </a:solidFill>
              <a:latin typeface="GT Pressura Mono" pitchFamily="2" charset="0"/>
              <a:ea typeface="Calibri"/>
              <a:cs typeface="Calibri"/>
              <a:sym typeface="Calibri"/>
            </a:endParaRPr>
          </a:p>
          <a:p>
            <a:pPr lvl="0" rtl="0">
              <a:spcBef>
                <a:spcPts val="0"/>
              </a:spcBef>
              <a:buNone/>
            </a:pPr>
            <a:endParaRPr lang="en" sz="2400" dirty="0">
              <a:solidFill>
                <a:srgbClr val="FF8B33"/>
              </a:solidFill>
              <a:latin typeface="Calibri"/>
              <a:ea typeface="Calibri"/>
              <a:cs typeface="Calibri"/>
              <a:sym typeface="Calibri"/>
            </a:endParaRPr>
          </a:p>
          <a:p>
            <a:pPr lvl="0" rtl="0">
              <a:spcBef>
                <a:spcPts val="0"/>
              </a:spcBef>
              <a:buNone/>
            </a:pPr>
            <a:r>
              <a:rPr lang="en" sz="2400" dirty="0">
                <a:solidFill>
                  <a:srgbClr val="FF8B33"/>
                </a:solidFill>
                <a:latin typeface="Calibri"/>
                <a:ea typeface="Calibri"/>
                <a:cs typeface="Calibri"/>
                <a:sym typeface="Calibri"/>
              </a:rPr>
              <a:t> </a:t>
            </a:r>
          </a:p>
          <a:p>
            <a:pPr lvl="0">
              <a:spcBef>
                <a:spcPts val="0"/>
              </a:spcBef>
              <a:buNone/>
            </a:pPr>
            <a:endParaRPr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92078" y="399992"/>
            <a:ext cx="4512733" cy="3807600"/>
          </a:xfrm>
          <a:prstGeom prst="rect">
            <a:avLst/>
          </a:prstGeom>
        </p:spPr>
        <p:txBody>
          <a:bodyPr lIns="91425" tIns="91425" rIns="91425" bIns="91425" anchor="t" anchorCtr="0">
            <a:noAutofit/>
          </a:bodyPr>
          <a:lstStyle/>
          <a:p>
            <a:pPr marL="0" lvl="0" indent="0" algn="ctr">
              <a:spcBef>
                <a:spcPts val="0"/>
              </a:spcBef>
              <a:buSzPct val="25000"/>
              <a:buNone/>
            </a:pPr>
            <a:r>
              <a:rPr lang="fr-CA" sz="3600" dirty="0" smtClean="0">
                <a:latin typeface="GT Pressura Mono" pitchFamily="2" charset="0"/>
              </a:rPr>
              <a:t>Mise en pratique</a:t>
            </a:r>
          </a:p>
          <a:p>
            <a:pPr marL="0" lvl="0" indent="0" algn="ctr">
              <a:spcBef>
                <a:spcPts val="0"/>
              </a:spcBef>
              <a:buSzPct val="25000"/>
              <a:buNone/>
            </a:pPr>
            <a:endParaRPr lang="fr-CA" sz="4400" dirty="0" smtClean="0">
              <a:latin typeface="GT Pressura Mono" pitchFamily="2" charset="0"/>
            </a:endParaRPr>
          </a:p>
          <a:p>
            <a:pPr marL="0" lvl="0" indent="0" algn="ctr">
              <a:lnSpc>
                <a:spcPct val="150000"/>
              </a:lnSpc>
              <a:spcBef>
                <a:spcPts val="0"/>
              </a:spcBef>
              <a:buSzPct val="25000"/>
              <a:buNone/>
            </a:pPr>
            <a:r>
              <a:rPr lang="fr-CA" sz="3000" dirty="0" smtClean="0">
                <a:solidFill>
                  <a:schemeClr val="accent4"/>
                </a:solidFill>
                <a:latin typeface="GT Pressura Mono" pitchFamily="2" charset="0"/>
              </a:rPr>
              <a:t>Décomposition,</a:t>
            </a:r>
            <a:endParaRPr lang="fr-CA" sz="3000" i="1" dirty="0" smtClean="0">
              <a:solidFill>
                <a:schemeClr val="accent4"/>
              </a:solidFill>
              <a:latin typeface="GT Pressura Mono" pitchFamily="2" charset="0"/>
            </a:endParaRPr>
          </a:p>
          <a:p>
            <a:pPr marL="0" lvl="0" indent="0" algn="ctr">
              <a:lnSpc>
                <a:spcPct val="150000"/>
              </a:lnSpc>
              <a:spcBef>
                <a:spcPts val="0"/>
              </a:spcBef>
              <a:buSzPct val="25000"/>
              <a:buNone/>
            </a:pPr>
            <a:r>
              <a:rPr lang="fr-CA" sz="3000" i="1" dirty="0" smtClean="0">
                <a:solidFill>
                  <a:schemeClr val="accent4"/>
                </a:solidFill>
                <a:latin typeface="GT Pressura Mono" pitchFamily="2" charset="0"/>
              </a:rPr>
              <a:t> </a:t>
            </a:r>
            <a:r>
              <a:rPr lang="fr-CA" sz="3000" dirty="0" smtClean="0">
                <a:solidFill>
                  <a:schemeClr val="accent4"/>
                </a:solidFill>
                <a:latin typeface="GT Pressura Mono" pitchFamily="2" charset="0"/>
              </a:rPr>
              <a:t>Logique </a:t>
            </a:r>
          </a:p>
          <a:p>
            <a:pPr marL="0" lvl="0" indent="0" algn="ctr">
              <a:lnSpc>
                <a:spcPct val="150000"/>
              </a:lnSpc>
              <a:spcBef>
                <a:spcPts val="0"/>
              </a:spcBef>
              <a:buSzPct val="25000"/>
              <a:buNone/>
            </a:pPr>
            <a:r>
              <a:rPr lang="fr-CA" sz="3000" dirty="0" smtClean="0">
                <a:latin typeface="GT Pressura Mono" pitchFamily="2" charset="0"/>
              </a:rPr>
              <a:t>and </a:t>
            </a:r>
          </a:p>
          <a:p>
            <a:pPr marL="0" lvl="0" indent="0" algn="ctr">
              <a:spcBef>
                <a:spcPts val="0"/>
              </a:spcBef>
              <a:buSzPct val="25000"/>
              <a:buNone/>
            </a:pPr>
            <a:r>
              <a:rPr lang="fr-CA" sz="3000" dirty="0" smtClean="0">
                <a:solidFill>
                  <a:schemeClr val="accent4"/>
                </a:solidFill>
                <a:latin typeface="GT Pressura Mono" pitchFamily="2" charset="0"/>
              </a:rPr>
              <a:t>Reconnaissance des Schémas</a:t>
            </a:r>
            <a:endParaRPr lang="fr-CA" sz="3000" dirty="0">
              <a:solidFill>
                <a:schemeClr val="accent4"/>
              </a:solidFill>
              <a:latin typeface="GT Pressura Mono" pitchFamily="2" charset="0"/>
            </a:endParaRPr>
          </a:p>
        </p:txBody>
      </p:sp>
      <p:sp>
        <p:nvSpPr>
          <p:cNvPr id="270" name="Shape 270"/>
          <p:cNvSpPr txBox="1"/>
          <p:nvPr/>
        </p:nvSpPr>
        <p:spPr>
          <a:xfrm>
            <a:off x="186277" y="1561507"/>
            <a:ext cx="4398425" cy="2226729"/>
          </a:xfrm>
          <a:prstGeom prst="rect">
            <a:avLst/>
          </a:prstGeom>
          <a:noFill/>
          <a:ln>
            <a:noFill/>
          </a:ln>
        </p:spPr>
        <p:txBody>
          <a:bodyPr lIns="91425" tIns="91425" rIns="91425" bIns="91425" anchor="t" anchorCtr="0">
            <a:noAutofit/>
          </a:bodyPr>
          <a:lstStyle/>
          <a:p>
            <a:r>
              <a:rPr lang="fr-CA" sz="2000" dirty="0" smtClean="0">
                <a:solidFill>
                  <a:schemeClr val="accent4"/>
                </a:solidFill>
                <a:latin typeface="GT Pressura Mono" pitchFamily="2" charset="0"/>
                <a:ea typeface="Calibri"/>
                <a:cs typeface="Calibri"/>
                <a:sym typeface="Calibri"/>
              </a:rPr>
              <a:t>Est-ce que ceci est un problème simple maintenant?</a:t>
            </a:r>
          </a:p>
          <a:p>
            <a:pPr lvl="0"/>
            <a:endParaRPr lang="fr-CA" sz="2000" dirty="0" smtClean="0">
              <a:solidFill>
                <a:schemeClr val="tx1"/>
              </a:solidFill>
              <a:latin typeface="GT Pressura Mono" pitchFamily="2" charset="0"/>
              <a:ea typeface="Calibri"/>
              <a:cs typeface="Calibri"/>
              <a:sym typeface="Calibri"/>
            </a:endParaRPr>
          </a:p>
          <a:p>
            <a:r>
              <a:rPr lang="fr-CA" sz="2000" spc="-1" dirty="0" smtClean="0">
                <a:solidFill>
                  <a:schemeClr val="tx1"/>
                </a:solidFill>
                <a:uFill>
                  <a:solidFill>
                    <a:srgbClr val="FFFFFF"/>
                  </a:solidFill>
                </a:uFill>
                <a:latin typeface="GT Pressura Mono" pitchFamily="2" charset="0"/>
              </a:rPr>
              <a:t>Si aujourd’hui est vendredi, quel est </a:t>
            </a:r>
            <a:r>
              <a:rPr lang="fr-CA" sz="2000" spc="-1" dirty="0" smtClean="0">
                <a:solidFill>
                  <a:schemeClr val="accent4"/>
                </a:solidFill>
                <a:uFill>
                  <a:solidFill>
                    <a:srgbClr val="FFFFFF"/>
                  </a:solidFill>
                </a:uFill>
                <a:latin typeface="GT Pressura Mono" pitchFamily="2" charset="0"/>
              </a:rPr>
              <a:t>(</a:t>
            </a:r>
            <a:r>
              <a:rPr lang="fr-CA" sz="2000" spc="-1" dirty="0" smtClean="0">
                <a:solidFill>
                  <a:schemeClr val="tx1"/>
                </a:solidFill>
                <a:uFill>
                  <a:solidFill>
                    <a:srgbClr val="FFFFFF"/>
                  </a:solidFill>
                </a:uFill>
                <a:latin typeface="GT Pressura Mono" pitchFamily="2" charset="0"/>
              </a:rPr>
              <a:t>le jour après </a:t>
            </a:r>
            <a:r>
              <a:rPr lang="fr-CA" sz="2000" spc="-1" dirty="0" smtClean="0">
                <a:solidFill>
                  <a:schemeClr val="accent4"/>
                </a:solidFill>
                <a:uFill>
                  <a:solidFill>
                    <a:srgbClr val="FFFFFF"/>
                  </a:solidFill>
                </a:uFill>
                <a:latin typeface="GT Pressura Mono" pitchFamily="2" charset="0"/>
              </a:rPr>
              <a:t>(</a:t>
            </a:r>
            <a:r>
              <a:rPr lang="fr-CA" sz="2000" spc="-1" dirty="0" smtClean="0">
                <a:solidFill>
                  <a:schemeClr val="tx1"/>
                </a:solidFill>
                <a:uFill>
                  <a:solidFill>
                    <a:srgbClr val="FFFFFF"/>
                  </a:solidFill>
                </a:uFill>
                <a:latin typeface="GT Pressura Mono" pitchFamily="2" charset="0"/>
              </a:rPr>
              <a:t>le jour avant </a:t>
            </a:r>
            <a:r>
              <a:rPr lang="fr-CA" sz="2000" spc="-1" dirty="0" smtClean="0">
                <a:solidFill>
                  <a:schemeClr val="accent4"/>
                </a:solidFill>
                <a:uFill>
                  <a:solidFill>
                    <a:srgbClr val="FFFFFF"/>
                  </a:solidFill>
                </a:uFill>
                <a:latin typeface="GT Pressura Mono" pitchFamily="2" charset="0"/>
              </a:rPr>
              <a:t>(</a:t>
            </a:r>
            <a:r>
              <a:rPr lang="fr-CA" sz="2000" spc="-1" dirty="0" smtClean="0">
                <a:solidFill>
                  <a:schemeClr val="tx1"/>
                </a:solidFill>
                <a:uFill>
                  <a:solidFill>
                    <a:srgbClr val="FFFFFF"/>
                  </a:solidFill>
                </a:uFill>
                <a:latin typeface="GT Pressura Mono" pitchFamily="2" charset="0"/>
              </a:rPr>
              <a:t>le jour avant </a:t>
            </a:r>
            <a:r>
              <a:rPr lang="fr-CA" sz="2000" spc="-1" dirty="0" smtClean="0">
                <a:solidFill>
                  <a:schemeClr val="accent4"/>
                </a:solidFill>
                <a:uFill>
                  <a:solidFill>
                    <a:srgbClr val="FFFFFF"/>
                  </a:solidFill>
                </a:uFill>
                <a:latin typeface="GT Pressura Mono" pitchFamily="2" charset="0"/>
              </a:rPr>
              <a:t>(</a:t>
            </a:r>
            <a:r>
              <a:rPr lang="fr-CA" sz="2000" spc="-1" dirty="0" smtClean="0">
                <a:solidFill>
                  <a:schemeClr val="tx1"/>
                </a:solidFill>
                <a:uFill>
                  <a:solidFill>
                    <a:srgbClr val="FFFFFF"/>
                  </a:solidFill>
                </a:uFill>
                <a:latin typeface="GT Pressura Mono" pitchFamily="2" charset="0"/>
              </a:rPr>
              <a:t>demain</a:t>
            </a:r>
            <a:r>
              <a:rPr lang="fr-CA" sz="2000" spc="-1" dirty="0" smtClean="0">
                <a:solidFill>
                  <a:schemeClr val="accent4"/>
                </a:solidFill>
                <a:uFill>
                  <a:solidFill>
                    <a:srgbClr val="FFFFFF"/>
                  </a:solidFill>
                </a:uFill>
                <a:latin typeface="GT Pressura Mono" pitchFamily="2" charset="0"/>
              </a:rPr>
              <a:t>))))</a:t>
            </a:r>
            <a:r>
              <a:rPr lang="fr-CA" sz="2000" spc="-1" dirty="0" smtClean="0">
                <a:solidFill>
                  <a:schemeClr val="tx1"/>
                </a:solidFill>
                <a:uFill>
                  <a:solidFill>
                    <a:srgbClr val="FFFFFF"/>
                  </a:solidFill>
                </a:uFill>
                <a:latin typeface="GT Pressura Mono" pitchFamily="2" charset="0"/>
              </a:rPr>
              <a:t>?</a:t>
            </a:r>
            <a:endParaRPr lang="fr-CA" sz="2000" dirty="0" smtClean="0">
              <a:solidFill>
                <a:schemeClr val="tx1"/>
              </a:solidFill>
              <a:latin typeface="GT Pressura Mono" pitchFamily="2" charset="0"/>
              <a:ea typeface="Calibri"/>
              <a:cs typeface="Calibri"/>
              <a:sym typeface="Calibri"/>
            </a:endParaRPr>
          </a:p>
          <a:p>
            <a:pPr lvl="0" rtl="0">
              <a:spcBef>
                <a:spcPts val="0"/>
              </a:spcBef>
              <a:buNone/>
            </a:pPr>
            <a:endParaRPr lang="en" sz="2400" dirty="0">
              <a:solidFill>
                <a:srgbClr val="FF8B33"/>
              </a:solidFill>
              <a:latin typeface="GT Pressura Mono" pitchFamily="2" charset="0"/>
              <a:ea typeface="Calibri"/>
              <a:cs typeface="Calibri"/>
              <a:sym typeface="Calibri"/>
            </a:endParaRPr>
          </a:p>
          <a:p>
            <a:pPr lvl="0" rtl="0">
              <a:spcBef>
                <a:spcPts val="0"/>
              </a:spcBef>
              <a:buNone/>
            </a:pPr>
            <a:r>
              <a:rPr lang="en" sz="2400" dirty="0">
                <a:solidFill>
                  <a:srgbClr val="FF8B33"/>
                </a:solidFill>
                <a:latin typeface="GT Pressura Mono" pitchFamily="2" charset="0"/>
                <a:ea typeface="Calibri"/>
                <a:cs typeface="Calibri"/>
                <a:sym typeface="Calibri"/>
              </a:rPr>
              <a:t> </a:t>
            </a:r>
          </a:p>
          <a:p>
            <a:pPr lvl="0">
              <a:spcBef>
                <a:spcPts val="0"/>
              </a:spcBef>
              <a:buNone/>
            </a:pPr>
            <a:endParaRPr dirty="0">
              <a:latin typeface="GT Pressura Mono" pitchFamily="2"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59767" y="428460"/>
            <a:ext cx="4769298" cy="4906433"/>
          </a:xfrm>
          <a:prstGeom prst="rect">
            <a:avLst/>
          </a:prstGeom>
        </p:spPr>
        <p:txBody>
          <a:bodyPr lIns="91425" tIns="91425" rIns="91425" bIns="91425" anchor="t" anchorCtr="0">
            <a:noAutofit/>
          </a:bodyPr>
          <a:lstStyle/>
          <a:p>
            <a:pPr marL="0" lvl="0" indent="0">
              <a:spcBef>
                <a:spcPts val="0"/>
              </a:spcBef>
              <a:buClr>
                <a:schemeClr val="accent4"/>
              </a:buClr>
              <a:buSzPct val="25000"/>
              <a:buNone/>
            </a:pPr>
            <a:r>
              <a:rPr lang="fr-CA" dirty="0" smtClean="0">
                <a:latin typeface="GT Pressura Mono" pitchFamily="2" charset="0"/>
              </a:rPr>
              <a:t>  La </a:t>
            </a:r>
            <a:r>
              <a:rPr lang="fr-CA" dirty="0" smtClean="0">
                <a:latin typeface="GT Pressura Mono" pitchFamily="2" charset="0"/>
              </a:rPr>
              <a:t>pensée informatique </a:t>
            </a:r>
          </a:p>
          <a:p>
            <a:pPr marL="0" lvl="0" indent="0">
              <a:spcBef>
                <a:spcPts val="0"/>
              </a:spcBef>
              <a:buClr>
                <a:schemeClr val="accent4"/>
              </a:buClr>
              <a:buSzPct val="25000"/>
              <a:buNone/>
            </a:pPr>
            <a:r>
              <a:rPr lang="fr-CA" dirty="0" smtClean="0">
                <a:latin typeface="GT Pressura Mono" pitchFamily="2" charset="0"/>
              </a:rPr>
              <a:t>  en </a:t>
            </a:r>
            <a:r>
              <a:rPr lang="fr-CA" dirty="0" smtClean="0">
                <a:latin typeface="GT Pressura Mono" pitchFamily="2" charset="0"/>
              </a:rPr>
              <a:t>action!</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Décomposition</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Logique</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Reconnaissance de schémas</a:t>
            </a:r>
          </a:p>
          <a:p>
            <a:pPr marL="0" indent="0">
              <a:spcBef>
                <a:spcPts val="0"/>
              </a:spcBef>
              <a:buClr>
                <a:schemeClr val="accent4"/>
              </a:buClr>
              <a:buSzPct val="75000"/>
              <a:buNone/>
            </a:pPr>
            <a:r>
              <a:rPr lang="fr-CA" dirty="0" smtClean="0">
                <a:latin typeface="GT Pressura Mono" pitchFamily="2" charset="0"/>
              </a:rPr>
              <a:t> </a:t>
            </a:r>
          </a:p>
          <a:p>
            <a:pPr marL="0" indent="0">
              <a:spcBef>
                <a:spcPts val="0"/>
              </a:spcBef>
              <a:buClr>
                <a:schemeClr val="accent4"/>
              </a:buClr>
              <a:buSzPct val="75000"/>
              <a:buFont typeface="Wingdings" charset="2"/>
              <a:buChar char="ü"/>
            </a:pPr>
            <a:r>
              <a:rPr lang="fr-CA" dirty="0" smtClean="0">
                <a:latin typeface="GT Pressura Mono" pitchFamily="2" charset="0"/>
              </a:rPr>
              <a:t> Algorithme</a:t>
            </a:r>
            <a:endParaRPr lang="fr-CA" dirty="0">
              <a:latin typeface="GT Pressura Mono" pitchFamily="2" charset="0"/>
            </a:endParaRPr>
          </a:p>
        </p:txBody>
      </p:sp>
      <p:sp>
        <p:nvSpPr>
          <p:cNvPr id="270" name="Shape 270"/>
          <p:cNvSpPr txBox="1"/>
          <p:nvPr/>
        </p:nvSpPr>
        <p:spPr>
          <a:xfrm>
            <a:off x="61341" y="1417988"/>
            <a:ext cx="4398425" cy="3479800"/>
          </a:xfrm>
          <a:prstGeom prst="rect">
            <a:avLst/>
          </a:prstGeom>
          <a:noFill/>
          <a:ln>
            <a:noFill/>
          </a:ln>
        </p:spPr>
        <p:txBody>
          <a:bodyPr lIns="91425" tIns="91425" rIns="91425" bIns="91425" anchor="t" anchorCtr="0">
            <a:noAutofit/>
          </a:bodyPr>
          <a:lstStyle/>
          <a:p>
            <a:pPr lvl="0" algn="ctr"/>
            <a:endParaRPr lang="fr-CA" sz="2400" dirty="0" smtClean="0">
              <a:solidFill>
                <a:schemeClr val="accent4"/>
              </a:solidFill>
              <a:latin typeface="GT Pressura Mono" pitchFamily="2" charset="0"/>
              <a:ea typeface="Calibri"/>
              <a:cs typeface="Calibri"/>
              <a:sym typeface="Calibri"/>
            </a:endParaRPr>
          </a:p>
          <a:p>
            <a:pPr algn="ctr"/>
            <a:r>
              <a:rPr lang="fr-CA" sz="2400" spc="-1" dirty="0" smtClean="0">
                <a:solidFill>
                  <a:schemeClr val="accent4"/>
                </a:solidFill>
                <a:uFill>
                  <a:solidFill>
                    <a:srgbClr val="FFFFFF"/>
                  </a:solidFill>
                </a:uFill>
                <a:latin typeface="GT Pressura Mono" pitchFamily="2" charset="0"/>
              </a:rPr>
              <a:t>Si aujourd’hui est vendredi, quel est le jour après le jour avant le jour avant demain?</a:t>
            </a:r>
            <a:endParaRPr lang="fr-CA" sz="2400" dirty="0" smtClean="0">
              <a:solidFill>
                <a:schemeClr val="accent4"/>
              </a:solidFill>
              <a:latin typeface="GT Pressura Mono" pitchFamily="2" charset="0"/>
              <a:ea typeface="Calibri"/>
              <a:cs typeface="Calibri"/>
              <a:sym typeface="Calibri"/>
            </a:endParaRPr>
          </a:p>
          <a:p>
            <a:pPr lvl="0" algn="ctr"/>
            <a:endParaRPr lang="fr-CA" sz="2400" dirty="0" smtClean="0">
              <a:solidFill>
                <a:schemeClr val="accent4"/>
              </a:solidFill>
              <a:latin typeface="GT Pressura Mono" pitchFamily="2" charset="0"/>
              <a:ea typeface="Calibri"/>
              <a:cs typeface="Calibri"/>
              <a:sym typeface="Calibri"/>
            </a:endParaRPr>
          </a:p>
          <a:p>
            <a:pPr lvl="0" algn="ctr"/>
            <a:r>
              <a:rPr lang="fr-CA" sz="2400" dirty="0" smtClean="0">
                <a:solidFill>
                  <a:schemeClr val="accent4"/>
                </a:solidFill>
                <a:latin typeface="GT Pressura Mono" pitchFamily="2" charset="0"/>
                <a:ea typeface="Calibri"/>
                <a:cs typeface="Calibri"/>
                <a:sym typeface="Calibri"/>
              </a:rPr>
              <a:t> </a:t>
            </a:r>
          </a:p>
          <a:p>
            <a:pPr lvl="0" algn="ctr"/>
            <a:endParaRPr lang="fr-CA" sz="2400" dirty="0">
              <a:solidFill>
                <a:schemeClr val="accent4"/>
              </a:solidFill>
              <a:latin typeface="GT Pressura Mono" pitchFamily="2"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518837" y="291802"/>
            <a:ext cx="4625163" cy="4113252"/>
          </a:xfrm>
          <a:prstGeom prst="rect">
            <a:avLst/>
          </a:prstGeom>
        </p:spPr>
        <p:txBody>
          <a:bodyPr lIns="91425" tIns="91425" rIns="91425" bIns="91425" anchor="t" anchorCtr="0">
            <a:noAutofit/>
          </a:bodyPr>
          <a:lstStyle/>
          <a:p>
            <a:pPr marL="0" lvl="0" indent="0" algn="ctr">
              <a:spcBef>
                <a:spcPts val="0"/>
              </a:spcBef>
              <a:buSzPct val="25000"/>
              <a:buNone/>
            </a:pPr>
            <a:r>
              <a:rPr lang="fr-CA" sz="3600" dirty="0" smtClean="0">
                <a:latin typeface="GT Pressura Mono" pitchFamily="2" charset="0"/>
              </a:rPr>
              <a:t>Mise en pratique</a:t>
            </a:r>
          </a:p>
          <a:p>
            <a:pPr marL="0" lvl="0" indent="0" algn="ctr">
              <a:spcBef>
                <a:spcPts val="0"/>
              </a:spcBef>
              <a:buSzPct val="25000"/>
              <a:buNone/>
            </a:pPr>
            <a:endParaRPr lang="fr-CA" sz="4800" dirty="0" smtClean="0">
              <a:latin typeface="GT Pressura Mono" pitchFamily="2" charset="0"/>
            </a:endParaRPr>
          </a:p>
          <a:p>
            <a:pPr marL="0" lvl="0" indent="0" algn="ctr">
              <a:lnSpc>
                <a:spcPct val="150000"/>
              </a:lnSpc>
              <a:spcBef>
                <a:spcPts val="0"/>
              </a:spcBef>
              <a:buSzPct val="25000"/>
              <a:buNone/>
            </a:pPr>
            <a:r>
              <a:rPr lang="fr-CA" sz="3000" dirty="0" smtClean="0">
                <a:solidFill>
                  <a:schemeClr val="accent4"/>
                </a:solidFill>
                <a:latin typeface="GT Pressura Mono" pitchFamily="2" charset="0"/>
              </a:rPr>
              <a:t>Décomposition,</a:t>
            </a:r>
            <a:endParaRPr lang="fr-CA" sz="3000" i="1" dirty="0" smtClean="0">
              <a:solidFill>
                <a:schemeClr val="accent4"/>
              </a:solidFill>
              <a:latin typeface="GT Pressura Mono" pitchFamily="2" charset="0"/>
            </a:endParaRPr>
          </a:p>
          <a:p>
            <a:pPr marL="0" lvl="0" indent="0" algn="ctr">
              <a:lnSpc>
                <a:spcPct val="150000"/>
              </a:lnSpc>
              <a:spcBef>
                <a:spcPts val="0"/>
              </a:spcBef>
              <a:buSzPct val="25000"/>
              <a:buNone/>
            </a:pPr>
            <a:r>
              <a:rPr lang="fr-CA" sz="3000" i="1" dirty="0" smtClean="0">
                <a:solidFill>
                  <a:schemeClr val="bg1"/>
                </a:solidFill>
                <a:latin typeface="GT Pressura Mono" pitchFamily="2" charset="0"/>
              </a:rPr>
              <a:t> </a:t>
            </a:r>
            <a:r>
              <a:rPr lang="fr-CA" sz="3000" dirty="0" smtClean="0">
                <a:solidFill>
                  <a:schemeClr val="accent4"/>
                </a:solidFill>
                <a:latin typeface="GT Pressura Mono" pitchFamily="2" charset="0"/>
              </a:rPr>
              <a:t>Logique</a:t>
            </a:r>
            <a:r>
              <a:rPr lang="fr-CA" sz="3000" dirty="0" smtClean="0">
                <a:solidFill>
                  <a:schemeClr val="bg1"/>
                </a:solidFill>
                <a:latin typeface="GT Pressura Mono" pitchFamily="2" charset="0"/>
              </a:rPr>
              <a:t> </a:t>
            </a:r>
          </a:p>
          <a:p>
            <a:pPr marL="0" lvl="0" indent="0" algn="ctr">
              <a:lnSpc>
                <a:spcPct val="150000"/>
              </a:lnSpc>
              <a:spcBef>
                <a:spcPts val="0"/>
              </a:spcBef>
              <a:buSzPct val="25000"/>
              <a:buNone/>
            </a:pPr>
            <a:r>
              <a:rPr lang="fr-CA" sz="3000" dirty="0" smtClean="0">
                <a:latin typeface="GT Pressura Mono" pitchFamily="2" charset="0"/>
              </a:rPr>
              <a:t>and </a:t>
            </a:r>
          </a:p>
          <a:p>
            <a:pPr marL="0" lvl="0" indent="0" algn="ctr">
              <a:spcBef>
                <a:spcPts val="0"/>
              </a:spcBef>
              <a:buSzPct val="25000"/>
              <a:buNone/>
            </a:pPr>
            <a:r>
              <a:rPr lang="fr-CA" sz="3000" dirty="0" smtClean="0">
                <a:solidFill>
                  <a:schemeClr val="accent4"/>
                </a:solidFill>
                <a:latin typeface="GT Pressura Mono" pitchFamily="2" charset="0"/>
              </a:rPr>
              <a:t>Reconnaissance des Schémas</a:t>
            </a:r>
            <a:endParaRPr lang="fr-CA" sz="3000" dirty="0">
              <a:solidFill>
                <a:schemeClr val="accent4"/>
              </a:solidFill>
              <a:latin typeface="GT Pressura Mono" pitchFamily="2" charset="0"/>
            </a:endParaRPr>
          </a:p>
        </p:txBody>
      </p:sp>
      <p:sp>
        <p:nvSpPr>
          <p:cNvPr id="270" name="Shape 270"/>
          <p:cNvSpPr txBox="1"/>
          <p:nvPr/>
        </p:nvSpPr>
        <p:spPr>
          <a:xfrm>
            <a:off x="228401" y="1044041"/>
            <a:ext cx="4069558" cy="2890022"/>
          </a:xfrm>
          <a:prstGeom prst="rect">
            <a:avLst/>
          </a:prstGeom>
          <a:noFill/>
          <a:ln>
            <a:noFill/>
          </a:ln>
        </p:spPr>
        <p:txBody>
          <a:bodyPr lIns="91425" tIns="91425" rIns="91425" bIns="91425" anchor="t" anchorCtr="0">
            <a:noAutofit/>
          </a:bodyPr>
          <a:lstStyle/>
          <a:p>
            <a:pPr lvl="0" algn="ctr"/>
            <a:r>
              <a:rPr lang="fr-CA" sz="2000" dirty="0" smtClean="0">
                <a:solidFill>
                  <a:schemeClr val="bg2"/>
                </a:solidFill>
                <a:latin typeface="GT Pressura Mono" pitchFamily="2" charset="0"/>
                <a:ea typeface="Calibri"/>
                <a:cs typeface="Calibri"/>
                <a:sym typeface="Calibri"/>
              </a:rPr>
              <a:t>Deuxième défi de pensée informatique:</a:t>
            </a:r>
          </a:p>
          <a:p>
            <a:pPr lvl="0" algn="ctr" rtl="0">
              <a:spcBef>
                <a:spcPts val="0"/>
              </a:spcBef>
              <a:buNone/>
            </a:pPr>
            <a:r>
              <a:rPr lang="en" sz="3200" dirty="0" smtClean="0">
                <a:solidFill>
                  <a:srgbClr val="FF8B33"/>
                </a:solidFill>
                <a:latin typeface="GT Pressura Mono" pitchFamily="2" charset="0"/>
                <a:ea typeface="Calibri"/>
                <a:cs typeface="Calibri"/>
                <a:sym typeface="Calibri"/>
              </a:rPr>
              <a:t> </a:t>
            </a:r>
            <a:endParaRPr lang="en" sz="3200" dirty="0">
              <a:solidFill>
                <a:srgbClr val="FF8B33"/>
              </a:solidFill>
              <a:latin typeface="GT Pressura Mono" pitchFamily="2" charset="0"/>
              <a:ea typeface="Calibri"/>
              <a:cs typeface="Calibri"/>
              <a:sym typeface="Calibri"/>
            </a:endParaRPr>
          </a:p>
          <a:p>
            <a:pPr lvl="0" algn="ctr">
              <a:buClr>
                <a:schemeClr val="accent3"/>
              </a:buClr>
              <a:buSzPct val="25000"/>
            </a:pPr>
            <a:r>
              <a:rPr lang="fr-CA" sz="2400" dirty="0" smtClean="0">
                <a:solidFill>
                  <a:schemeClr val="accent4"/>
                </a:solidFill>
                <a:latin typeface="GT Pressura Mono" pitchFamily="2" charset="0"/>
                <a:ea typeface="Calibri"/>
                <a:cs typeface="Calibri"/>
                <a:sym typeface="Calibri"/>
              </a:rPr>
              <a:t>Additionnez </a:t>
            </a:r>
          </a:p>
          <a:p>
            <a:pPr lvl="0" algn="ctr">
              <a:buClr>
                <a:schemeClr val="accent3"/>
              </a:buClr>
              <a:buSzPct val="25000"/>
            </a:pPr>
            <a:r>
              <a:rPr lang="fr-CA" sz="2400" dirty="0" smtClean="0">
                <a:solidFill>
                  <a:schemeClr val="accent4"/>
                </a:solidFill>
                <a:latin typeface="GT Pressura Mono" pitchFamily="2" charset="0"/>
                <a:ea typeface="Calibri"/>
                <a:cs typeface="Calibri"/>
                <a:sym typeface="Calibri"/>
              </a:rPr>
              <a:t>tous les chiffres </a:t>
            </a:r>
            <a:endParaRPr lang="fr-CA" sz="2400" dirty="0" smtClean="0">
              <a:solidFill>
                <a:schemeClr val="accent4"/>
              </a:solidFill>
              <a:latin typeface="GT Pressura Mono" pitchFamily="2" charset="0"/>
              <a:ea typeface="Calibri"/>
              <a:cs typeface="Calibri"/>
              <a:sym typeface="Calibri"/>
            </a:endParaRPr>
          </a:p>
          <a:p>
            <a:pPr lvl="0" algn="ctr">
              <a:buClr>
                <a:schemeClr val="accent3"/>
              </a:buClr>
              <a:buSzPct val="25000"/>
            </a:pPr>
            <a:r>
              <a:rPr lang="fr-CA" sz="2400" dirty="0" smtClean="0">
                <a:solidFill>
                  <a:schemeClr val="accent4"/>
                </a:solidFill>
                <a:latin typeface="GT Pressura Mono" pitchFamily="2" charset="0"/>
                <a:ea typeface="Calibri"/>
                <a:cs typeface="Calibri"/>
                <a:sym typeface="Calibri"/>
              </a:rPr>
              <a:t>de  1 </a:t>
            </a:r>
            <a:r>
              <a:rPr lang="fr-CA" sz="2400" dirty="0" smtClean="0">
                <a:solidFill>
                  <a:schemeClr val="accent4"/>
                </a:solidFill>
                <a:latin typeface="GT Pressura Mono" pitchFamily="2" charset="0"/>
                <a:ea typeface="Calibri"/>
                <a:cs typeface="Calibri"/>
                <a:sym typeface="Calibri"/>
              </a:rPr>
              <a:t>à 200,</a:t>
            </a:r>
            <a:br>
              <a:rPr lang="fr-CA" sz="2400" dirty="0" smtClean="0">
                <a:solidFill>
                  <a:schemeClr val="accent4"/>
                </a:solidFill>
                <a:latin typeface="GT Pressura Mono" pitchFamily="2" charset="0"/>
                <a:ea typeface="Calibri"/>
                <a:cs typeface="Calibri"/>
                <a:sym typeface="Calibri"/>
              </a:rPr>
            </a:br>
            <a:r>
              <a:rPr lang="fr-CA" sz="2400" dirty="0" smtClean="0">
                <a:solidFill>
                  <a:schemeClr val="accent4"/>
                </a:solidFill>
                <a:latin typeface="GT Pressura Mono" pitchFamily="2" charset="0"/>
                <a:ea typeface="Calibri"/>
                <a:cs typeface="Calibri"/>
                <a:sym typeface="Calibri"/>
              </a:rPr>
              <a:t>en 10 seconds,</a:t>
            </a:r>
            <a:br>
              <a:rPr lang="fr-CA" sz="2400" dirty="0" smtClean="0">
                <a:solidFill>
                  <a:schemeClr val="accent4"/>
                </a:solidFill>
                <a:latin typeface="GT Pressura Mono" pitchFamily="2" charset="0"/>
                <a:ea typeface="Calibri"/>
                <a:cs typeface="Calibri"/>
                <a:sym typeface="Calibri"/>
              </a:rPr>
            </a:br>
            <a:r>
              <a:rPr lang="fr-CA" sz="2400" dirty="0" smtClean="0">
                <a:solidFill>
                  <a:schemeClr val="accent4"/>
                </a:solidFill>
                <a:latin typeface="GT Pressura Mono" pitchFamily="2" charset="0"/>
                <a:ea typeface="Calibri"/>
                <a:cs typeface="Calibri"/>
                <a:sym typeface="Calibri"/>
              </a:rPr>
              <a:t>dans votre tête.</a:t>
            </a:r>
          </a:p>
          <a:p>
            <a:pPr lvl="0">
              <a:spcBef>
                <a:spcPts val="0"/>
              </a:spcBef>
              <a:buNone/>
            </a:pPr>
            <a:endParaRPr dirty="0">
              <a:latin typeface="GT Pressura Mono" pitchFamily="2"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p:nvPr/>
        </p:nvSpPr>
        <p:spPr>
          <a:xfrm flipH="1">
            <a:off x="273741" y="278267"/>
            <a:ext cx="5228979" cy="873600"/>
          </a:xfrm>
          <a:prstGeom prst="rect">
            <a:avLst/>
          </a:prstGeom>
          <a:solidFill>
            <a:schemeClr val="dk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en-CA" sz="3600" dirty="0" smtClean="0">
                <a:solidFill>
                  <a:schemeClr val="lt1"/>
                </a:solidFill>
                <a:latin typeface="GT Pressura Mono" pitchFamily="2" charset="0"/>
                <a:ea typeface="Calibri"/>
                <a:cs typeface="Calibri"/>
                <a:sym typeface="Calibri"/>
              </a:rPr>
              <a:t>Inspirer &amp; </a:t>
            </a:r>
            <a:r>
              <a:rPr lang="fr-CA" sz="3600" dirty="0" smtClean="0">
                <a:solidFill>
                  <a:schemeClr val="lt1"/>
                </a:solidFill>
                <a:latin typeface="GT Pressura Mono" pitchFamily="2" charset="0"/>
                <a:ea typeface="Calibri"/>
                <a:cs typeface="Calibri"/>
                <a:sym typeface="Calibri"/>
              </a:rPr>
              <a:t>Outiller</a:t>
            </a:r>
            <a:endParaRPr lang="fr-CA" sz="3600" b="0" i="0" u="none" strike="noStrike" cap="none" dirty="0">
              <a:solidFill>
                <a:schemeClr val="lt1"/>
              </a:solidFill>
              <a:latin typeface="GT Pressura Mono" pitchFamily="2" charset="0"/>
              <a:ea typeface="Calibri"/>
              <a:cs typeface="Calibri"/>
              <a:sym typeface="Calibri"/>
            </a:endParaRPr>
          </a:p>
        </p:txBody>
      </p:sp>
      <p:sp>
        <p:nvSpPr>
          <p:cNvPr id="161" name="Shape 161"/>
          <p:cNvSpPr/>
          <p:nvPr/>
        </p:nvSpPr>
        <p:spPr>
          <a:xfrm flipH="1">
            <a:off x="276177" y="1313597"/>
            <a:ext cx="7561530" cy="1511248"/>
          </a:xfrm>
          <a:prstGeom prst="rect">
            <a:avLst/>
          </a:prstGeom>
          <a:solidFill>
            <a:schemeClr val="tx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rtl="0">
              <a:spcBef>
                <a:spcPts val="0"/>
              </a:spcBef>
              <a:buNone/>
            </a:pPr>
            <a:r>
              <a:rPr lang="fr-CA" sz="3600" dirty="0" smtClean="0">
                <a:solidFill>
                  <a:schemeClr val="lt1"/>
                </a:solidFill>
                <a:latin typeface="GT Pressura Mono" pitchFamily="2" charset="0"/>
                <a:ea typeface="Calibri"/>
                <a:cs typeface="Calibri"/>
                <a:sym typeface="Calibri"/>
              </a:rPr>
              <a:t>Les Enfants Canadiens avec la</a:t>
            </a:r>
          </a:p>
          <a:p>
            <a:pPr marL="0" marR="0" lvl="0" indent="0" rtl="0">
              <a:spcBef>
                <a:spcPts val="0"/>
              </a:spcBef>
              <a:buNone/>
            </a:pPr>
            <a:r>
              <a:rPr lang="fr-CA" sz="3600" dirty="0" smtClean="0">
                <a:solidFill>
                  <a:schemeClr val="accent4"/>
                </a:solidFill>
                <a:latin typeface="GT Pressura Mono" pitchFamily="2" charset="0"/>
                <a:ea typeface="Calibri"/>
                <a:cs typeface="Calibri"/>
                <a:sym typeface="Calibri"/>
              </a:rPr>
              <a:t>Programmation Informatique</a:t>
            </a:r>
            <a:endParaRPr lang="fr-CA" sz="3600" dirty="0">
              <a:solidFill>
                <a:schemeClr val="accent4"/>
              </a:solidFill>
              <a:latin typeface="GT Pressura Mono" pitchFamily="2" charset="0"/>
              <a:ea typeface="Calibri"/>
              <a:cs typeface="Calibri"/>
              <a:sym typeface="Calibri"/>
            </a:endParaRPr>
          </a:p>
        </p:txBody>
      </p:sp>
      <p:sp>
        <p:nvSpPr>
          <p:cNvPr id="163" name="Shape 163"/>
          <p:cNvSpPr/>
          <p:nvPr/>
        </p:nvSpPr>
        <p:spPr>
          <a:xfrm>
            <a:off x="241086" y="2934391"/>
            <a:ext cx="6117300" cy="2356081"/>
          </a:xfrm>
          <a:prstGeom prst="rect">
            <a:avLst/>
          </a:prstGeom>
          <a:noFill/>
          <a:ln>
            <a:noFill/>
          </a:ln>
        </p:spPr>
        <p:txBody>
          <a:bodyPr lIns="91425" tIns="45700" rIns="91425" bIns="45700" anchor="t" anchorCtr="0">
            <a:noAutofit/>
          </a:bodyPr>
          <a:lstStyle/>
          <a:p>
            <a:pPr lvl="0">
              <a:buSzPct val="25000"/>
            </a:pPr>
            <a:r>
              <a:rPr lang="fr-CA" dirty="0" smtClean="0">
                <a:solidFill>
                  <a:schemeClr val="dk1"/>
                </a:solidFill>
                <a:latin typeface="GT Pressura Mono" pitchFamily="2" charset="0"/>
                <a:ea typeface="Calibri"/>
                <a:cs typeface="Calibri"/>
                <a:sym typeface="Calibri"/>
              </a:rPr>
              <a:t>Nous sommes un organisme à but non lucratif canadien se consacrant à </a:t>
            </a:r>
            <a:r>
              <a:rPr lang="fr-CA" dirty="0" smtClean="0">
                <a:solidFill>
                  <a:schemeClr val="accent4"/>
                </a:solidFill>
                <a:latin typeface="GT Pressura Mono" pitchFamily="2" charset="0"/>
                <a:ea typeface="Calibri"/>
                <a:cs typeface="Calibri"/>
                <a:sym typeface="Calibri"/>
              </a:rPr>
              <a:t>outiller</a:t>
            </a:r>
            <a:r>
              <a:rPr lang="fr-CA" b="1" dirty="0" smtClean="0">
                <a:solidFill>
                  <a:schemeClr val="dk1"/>
                </a:solidFill>
                <a:latin typeface="GT Pressura Mono" pitchFamily="2" charset="0"/>
                <a:ea typeface="Calibri"/>
                <a:cs typeface="Calibri"/>
                <a:sym typeface="Calibri"/>
              </a:rPr>
              <a:t> </a:t>
            </a:r>
            <a:r>
              <a:rPr lang="fr-CA" dirty="0" smtClean="0">
                <a:solidFill>
                  <a:schemeClr val="dk1"/>
                </a:solidFill>
                <a:latin typeface="GT Pressura Mono" pitchFamily="2" charset="0"/>
                <a:ea typeface="Calibri"/>
                <a:cs typeface="Calibri"/>
                <a:sym typeface="Calibri"/>
              </a:rPr>
              <a:t>les élèves, les enseignants et les parents avec les compétences qui aideront à s’épanouir dans une société axée sur la technologie. </a:t>
            </a:r>
          </a:p>
          <a:p>
            <a:pPr lvl="0">
              <a:buSzPct val="25000"/>
            </a:pPr>
            <a:r>
              <a:rPr lang="fr-CA" dirty="0" smtClean="0">
                <a:solidFill>
                  <a:schemeClr val="dk1"/>
                </a:solidFill>
                <a:latin typeface="GT Pressura Mono" pitchFamily="2" charset="0"/>
                <a:ea typeface="Calibri"/>
                <a:cs typeface="Calibri"/>
                <a:sym typeface="Calibri"/>
              </a:rPr>
              <a:t/>
            </a:r>
            <a:br>
              <a:rPr lang="fr-CA" dirty="0" smtClean="0">
                <a:solidFill>
                  <a:schemeClr val="dk1"/>
                </a:solidFill>
                <a:latin typeface="GT Pressura Mono" pitchFamily="2" charset="0"/>
                <a:ea typeface="Calibri"/>
                <a:cs typeface="Calibri"/>
                <a:sym typeface="Calibri"/>
              </a:rPr>
            </a:br>
            <a:r>
              <a:rPr lang="fr-CA" dirty="0" smtClean="0">
                <a:solidFill>
                  <a:schemeClr val="dk1"/>
                </a:solidFill>
                <a:latin typeface="GT Pressura Mono" pitchFamily="2" charset="0"/>
                <a:ea typeface="Calibri"/>
                <a:cs typeface="Calibri"/>
                <a:sym typeface="Calibri"/>
              </a:rPr>
              <a:t>En enseignant aux enfants comment </a:t>
            </a:r>
            <a:r>
              <a:rPr lang="fr-CA" dirty="0" smtClean="0">
                <a:solidFill>
                  <a:schemeClr val="accent4"/>
                </a:solidFill>
                <a:latin typeface="GT Pressura Mono" pitchFamily="2" charset="0"/>
                <a:ea typeface="Calibri"/>
                <a:cs typeface="Calibri"/>
                <a:sym typeface="Calibri"/>
              </a:rPr>
              <a:t>programmer</a:t>
            </a:r>
            <a:r>
              <a:rPr lang="fr-CA" dirty="0" smtClean="0">
                <a:solidFill>
                  <a:schemeClr val="dk1"/>
                </a:solidFill>
                <a:latin typeface="GT Pressura Mono" pitchFamily="2" charset="0"/>
                <a:ea typeface="Calibri"/>
                <a:cs typeface="Calibri"/>
                <a:sym typeface="Calibri"/>
              </a:rPr>
              <a:t>, on leur enseigne comment mieux penser et mieux créer dans </a:t>
            </a:r>
            <a:r>
              <a:rPr lang="fr-CA" dirty="0" smtClean="0">
                <a:solidFill>
                  <a:schemeClr val="dk1"/>
                </a:solidFill>
                <a:latin typeface="GT Pressura Mono" pitchFamily="2" charset="0"/>
                <a:ea typeface="Calibri"/>
                <a:cs typeface="Calibri"/>
                <a:sym typeface="Calibri"/>
              </a:rPr>
              <a:t>un</a:t>
            </a:r>
          </a:p>
          <a:p>
            <a:pPr lvl="0">
              <a:buSzPct val="25000"/>
            </a:pPr>
            <a:r>
              <a:rPr lang="fr-CA" dirty="0" smtClean="0">
                <a:solidFill>
                  <a:schemeClr val="dk1"/>
                </a:solidFill>
                <a:latin typeface="GT Pressura Mono" pitchFamily="2" charset="0"/>
                <a:ea typeface="Calibri"/>
                <a:cs typeface="Calibri"/>
                <a:sym typeface="Calibri"/>
              </a:rPr>
              <a:t>monde </a:t>
            </a:r>
            <a:r>
              <a:rPr lang="fr-CA" dirty="0" smtClean="0">
                <a:solidFill>
                  <a:schemeClr val="dk1"/>
                </a:solidFill>
                <a:latin typeface="GT Pressura Mono" pitchFamily="2" charset="0"/>
                <a:ea typeface="Calibri"/>
                <a:cs typeface="Calibri"/>
                <a:sym typeface="Calibri"/>
              </a:rPr>
              <a:t>numérique.</a:t>
            </a:r>
            <a:endParaRPr lang="fr-CA" dirty="0">
              <a:solidFill>
                <a:schemeClr val="dk1"/>
              </a:solidFill>
              <a:latin typeface="GT Pressura Mono" pitchFamily="2" charset="0"/>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4523014" y="889993"/>
            <a:ext cx="4620986" cy="3454400"/>
          </a:xfrm>
          <a:prstGeom prst="rect">
            <a:avLst/>
          </a:prstGeom>
        </p:spPr>
        <p:txBody>
          <a:bodyPr lIns="91425" tIns="91425" rIns="91425" bIns="91425" anchor="t" anchorCtr="0">
            <a:noAutofit/>
          </a:bodyPr>
          <a:lstStyle/>
          <a:p>
            <a:pPr lvl="0" indent="0">
              <a:spcBef>
                <a:spcPts val="0"/>
              </a:spcBef>
              <a:buNone/>
            </a:pPr>
            <a:r>
              <a:rPr lang="fr-CA" sz="3000" dirty="0" smtClean="0">
                <a:latin typeface="GT Pressura Mono" pitchFamily="2" charset="0"/>
              </a:rPr>
              <a:t>Est-ce que quelqu’un reconnaît un modèle ou séquence qui aiderait à définir un nouvel algorithme?</a:t>
            </a:r>
            <a:endParaRPr lang="fr-CA" sz="3000" dirty="0">
              <a:latin typeface="GT Pressura Mono" pitchFamily="2" charset="0"/>
            </a:endParaRPr>
          </a:p>
        </p:txBody>
      </p:sp>
      <p:sp>
        <p:nvSpPr>
          <p:cNvPr id="277" name="Shape 277"/>
          <p:cNvSpPr txBox="1"/>
          <p:nvPr/>
        </p:nvSpPr>
        <p:spPr>
          <a:xfrm>
            <a:off x="181798" y="1099910"/>
            <a:ext cx="4108364" cy="3149600"/>
          </a:xfrm>
          <a:prstGeom prst="rect">
            <a:avLst/>
          </a:prstGeom>
          <a:noFill/>
          <a:ln>
            <a:noFill/>
          </a:ln>
        </p:spPr>
        <p:txBody>
          <a:bodyPr lIns="91425" tIns="91425" rIns="91425" bIns="91425" anchor="t" anchorCtr="0">
            <a:noAutofit/>
          </a:bodyPr>
          <a:lstStyle/>
          <a:p>
            <a:pPr lvl="0" algn="ctr"/>
            <a:r>
              <a:rPr lang="fr-CA" sz="2200" dirty="0" smtClean="0">
                <a:solidFill>
                  <a:schemeClr val="accent4"/>
                </a:solidFill>
                <a:latin typeface="GT Pressura Mono" pitchFamily="2" charset="0"/>
              </a:rPr>
              <a:t>C’est évident qu’on devra utiliser un algorithme autre que</a:t>
            </a:r>
          </a:p>
          <a:p>
            <a:pPr lvl="0" algn="ctr"/>
            <a:endParaRPr lang="fr-CA" sz="2200" dirty="0" smtClean="0">
              <a:solidFill>
                <a:srgbClr val="147EB4"/>
              </a:solidFill>
              <a:latin typeface="GT Pressura Mono" pitchFamily="2" charset="0"/>
            </a:endParaRPr>
          </a:p>
          <a:p>
            <a:pPr lvl="0" algn="ctr"/>
            <a:r>
              <a:rPr lang="fr-CA" sz="2200" dirty="0" smtClean="0">
                <a:solidFill>
                  <a:srgbClr val="33AFF7"/>
                </a:solidFill>
                <a:latin typeface="GT Pressura Mono" pitchFamily="2" charset="0"/>
              </a:rPr>
              <a:t>1 + 2 + 3 + …. + 198 + 199 + 200</a:t>
            </a:r>
          </a:p>
          <a:p>
            <a:pPr lvl="0" algn="ctr"/>
            <a:endParaRPr lang="fr-CA" sz="2200" dirty="0" smtClean="0">
              <a:solidFill>
                <a:schemeClr val="bg2"/>
              </a:solidFill>
              <a:latin typeface="GT Pressura Mono" pitchFamily="2" charset="0"/>
            </a:endParaRPr>
          </a:p>
          <a:p>
            <a:pPr lvl="0" algn="ctr"/>
            <a:r>
              <a:rPr lang="fr-CA" sz="2200" dirty="0" smtClean="0">
                <a:solidFill>
                  <a:schemeClr val="accent4"/>
                </a:solidFill>
                <a:latin typeface="GT Pressura Mono" pitchFamily="2" charset="0"/>
              </a:rPr>
              <a:t>pour relever le défi avec ses requis.</a:t>
            </a:r>
            <a:endParaRPr lang="fr-CA" sz="2200" dirty="0">
              <a:solidFill>
                <a:schemeClr val="accent4"/>
              </a:solidFill>
              <a:latin typeface="GT Pressura Mono" pitchFamily="2"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4490365" y="420156"/>
            <a:ext cx="4914900" cy="4148668"/>
          </a:xfrm>
          <a:prstGeom prst="rect">
            <a:avLst/>
          </a:prstGeom>
        </p:spPr>
        <p:txBody>
          <a:bodyPr lIns="91425" tIns="91425" rIns="91425" bIns="91425" anchor="t" anchorCtr="0">
            <a:noAutofit/>
          </a:bodyPr>
          <a:lstStyle/>
          <a:p>
            <a:pPr marL="0" lvl="0" indent="0">
              <a:spcBef>
                <a:spcPts val="0"/>
              </a:spcBef>
              <a:buClr>
                <a:schemeClr val="accent4"/>
              </a:buClr>
              <a:buSzPct val="25000"/>
              <a:buNone/>
            </a:pPr>
            <a:r>
              <a:rPr lang="fr-CA" dirty="0" smtClean="0">
                <a:latin typeface="GT Pressura Mono" pitchFamily="2" charset="0"/>
              </a:rPr>
              <a:t>  La </a:t>
            </a:r>
            <a:r>
              <a:rPr lang="fr-CA" dirty="0" smtClean="0">
                <a:latin typeface="GT Pressura Mono" pitchFamily="2" charset="0"/>
              </a:rPr>
              <a:t>pensée informatique </a:t>
            </a:r>
            <a:endParaRPr lang="fr-CA" dirty="0" smtClean="0">
              <a:latin typeface="GT Pressura Mono" pitchFamily="2" charset="0"/>
            </a:endParaRPr>
          </a:p>
          <a:p>
            <a:pPr marL="0" lvl="0" indent="0">
              <a:spcBef>
                <a:spcPts val="0"/>
              </a:spcBef>
              <a:buClr>
                <a:schemeClr val="accent4"/>
              </a:buClr>
              <a:buSzPct val="25000"/>
              <a:buNone/>
            </a:pPr>
            <a:r>
              <a:rPr lang="fr-CA" dirty="0" smtClean="0">
                <a:latin typeface="GT Pressura Mono" pitchFamily="2" charset="0"/>
              </a:rPr>
              <a:t> </a:t>
            </a:r>
            <a:r>
              <a:rPr lang="fr-CA" dirty="0" smtClean="0">
                <a:latin typeface="GT Pressura Mono" pitchFamily="2" charset="0"/>
              </a:rPr>
              <a:t> au </a:t>
            </a:r>
            <a:r>
              <a:rPr lang="fr-CA" dirty="0" smtClean="0">
                <a:latin typeface="GT Pressura Mono" pitchFamily="2" charset="0"/>
              </a:rPr>
              <a:t>travaille…</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Décomposition</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Logique</a:t>
            </a:r>
            <a:br>
              <a:rPr lang="fr-CA" dirty="0" smtClean="0">
                <a:latin typeface="GT Pressura Mono" pitchFamily="2" charset="0"/>
              </a:rPr>
            </a:br>
            <a:endParaRPr lang="fr-CA" dirty="0" smtClean="0">
              <a:latin typeface="GT Pressura Mono" pitchFamily="2" charset="0"/>
            </a:endParaRPr>
          </a:p>
          <a:p>
            <a:pPr marL="0" indent="0">
              <a:spcBef>
                <a:spcPts val="0"/>
              </a:spcBef>
              <a:buClr>
                <a:schemeClr val="accent4"/>
              </a:buClr>
              <a:buSzPct val="75000"/>
              <a:buFont typeface="Wingdings" charset="2"/>
              <a:buChar char="ü"/>
            </a:pPr>
            <a:r>
              <a:rPr lang="fr-CA" dirty="0" smtClean="0">
                <a:latin typeface="GT Pressura Mono" pitchFamily="2" charset="0"/>
              </a:rPr>
              <a:t> Reconnaissance </a:t>
            </a:r>
            <a:r>
              <a:rPr lang="fr-CA" dirty="0" smtClean="0">
                <a:latin typeface="GT Pressura Mono" pitchFamily="2" charset="0"/>
              </a:rPr>
              <a:t>de schémas</a:t>
            </a:r>
            <a:endParaRPr lang="fr-CA" dirty="0" smtClean="0">
              <a:latin typeface="GT Pressura Mono" pitchFamily="2" charset="0"/>
            </a:endParaRPr>
          </a:p>
          <a:p>
            <a:pPr marL="0" indent="0">
              <a:spcBef>
                <a:spcPts val="0"/>
              </a:spcBef>
              <a:buClr>
                <a:schemeClr val="accent4"/>
              </a:buClr>
              <a:buSzPct val="75000"/>
              <a:buNone/>
            </a:pPr>
            <a:r>
              <a:rPr lang="fr-CA" dirty="0" smtClean="0">
                <a:latin typeface="GT Pressura Mono" pitchFamily="2" charset="0"/>
              </a:rPr>
              <a:t> </a:t>
            </a:r>
          </a:p>
          <a:p>
            <a:pPr marL="0" indent="0">
              <a:spcBef>
                <a:spcPts val="0"/>
              </a:spcBef>
              <a:buClr>
                <a:schemeClr val="accent4"/>
              </a:buClr>
              <a:buSzPct val="75000"/>
              <a:buFont typeface="Wingdings" charset="2"/>
              <a:buChar char="ü"/>
            </a:pPr>
            <a:r>
              <a:rPr lang="fr-CA" dirty="0" smtClean="0">
                <a:latin typeface="GT Pressura Mono" pitchFamily="2" charset="0"/>
              </a:rPr>
              <a:t> Algorithme</a:t>
            </a: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marL="0" indent="0">
              <a:spcBef>
                <a:spcPts val="0"/>
              </a:spcBef>
              <a:buClr>
                <a:schemeClr val="accent4"/>
              </a:buClr>
              <a:buSzPct val="75000"/>
              <a:buFont typeface="Wingdings" charset="2"/>
              <a:buChar char="ü"/>
            </a:pPr>
            <a:endParaRPr lang="en-US" dirty="0" smtClean="0">
              <a:latin typeface="GT Pressura Mono" pitchFamily="2" charset="0"/>
            </a:endParaRPr>
          </a:p>
          <a:p>
            <a:pPr lvl="0">
              <a:spcBef>
                <a:spcPts val="0"/>
              </a:spcBef>
              <a:buClr>
                <a:schemeClr val="accent4"/>
              </a:buClr>
              <a:buNone/>
            </a:pPr>
            <a:endParaRPr lang="en" dirty="0">
              <a:latin typeface="GT Pressura Mono" pitchFamily="2" charset="0"/>
            </a:endParaRPr>
          </a:p>
        </p:txBody>
      </p:sp>
      <p:sp>
        <p:nvSpPr>
          <p:cNvPr id="277" name="Shape 277"/>
          <p:cNvSpPr txBox="1"/>
          <p:nvPr/>
        </p:nvSpPr>
        <p:spPr>
          <a:xfrm>
            <a:off x="100548" y="431921"/>
            <a:ext cx="4373477" cy="4199467"/>
          </a:xfrm>
          <a:prstGeom prst="rect">
            <a:avLst/>
          </a:prstGeom>
          <a:noFill/>
          <a:ln>
            <a:noFill/>
          </a:ln>
        </p:spPr>
        <p:txBody>
          <a:bodyPr lIns="91425" tIns="91425" rIns="91425" bIns="91425" anchor="t" anchorCtr="0">
            <a:noAutofit/>
          </a:bodyPr>
          <a:lstStyle/>
          <a:p>
            <a:pPr lvl="0"/>
            <a:r>
              <a:rPr lang="fr-CA" sz="2200" dirty="0" smtClean="0">
                <a:solidFill>
                  <a:schemeClr val="accent4"/>
                </a:solidFill>
                <a:latin typeface="GT Pressura Mono" pitchFamily="2" charset="0"/>
              </a:rPr>
              <a:t>Si on regardait le problème sous un autre angle…</a:t>
            </a:r>
          </a:p>
          <a:p>
            <a:pPr lvl="0"/>
            <a:endParaRPr lang="fr-CA" sz="2200" dirty="0" smtClean="0">
              <a:solidFill>
                <a:srgbClr val="147EB4"/>
              </a:solidFill>
              <a:latin typeface="GT Pressura Mono" pitchFamily="2" charset="0"/>
            </a:endParaRPr>
          </a:p>
          <a:p>
            <a:pPr lvl="0"/>
            <a:r>
              <a:rPr lang="fr-CA" sz="2200" dirty="0" smtClean="0">
                <a:solidFill>
                  <a:srgbClr val="33AFF7"/>
                </a:solidFill>
                <a:latin typeface="GT Pressura Mono" pitchFamily="2" charset="0"/>
              </a:rPr>
              <a:t>1 + 200 = 201</a:t>
            </a:r>
          </a:p>
          <a:p>
            <a:pPr lvl="0"/>
            <a:r>
              <a:rPr lang="fr-CA" sz="2200" dirty="0" smtClean="0">
                <a:solidFill>
                  <a:srgbClr val="33AFF7"/>
                </a:solidFill>
                <a:latin typeface="GT Pressura Mono" pitchFamily="2" charset="0"/>
              </a:rPr>
              <a:t>2 + 199 = 201</a:t>
            </a:r>
          </a:p>
          <a:p>
            <a:pPr lvl="0"/>
            <a:r>
              <a:rPr lang="fr-CA" sz="2200" dirty="0" smtClean="0">
                <a:solidFill>
                  <a:srgbClr val="33AFF7"/>
                </a:solidFill>
                <a:latin typeface="GT Pressura Mono" pitchFamily="2" charset="0"/>
              </a:rPr>
              <a:t>…</a:t>
            </a:r>
          </a:p>
          <a:p>
            <a:pPr lvl="0"/>
            <a:r>
              <a:rPr lang="fr-CA" sz="2200" dirty="0" smtClean="0">
                <a:solidFill>
                  <a:srgbClr val="33AFF7"/>
                </a:solidFill>
                <a:latin typeface="GT Pressura Mono" pitchFamily="2" charset="0"/>
              </a:rPr>
              <a:t>100+101 = 201</a:t>
            </a:r>
          </a:p>
          <a:p>
            <a:pPr lvl="0"/>
            <a:endParaRPr lang="fr-CA" sz="2200" dirty="0" smtClean="0">
              <a:solidFill>
                <a:srgbClr val="33AFF7"/>
              </a:solidFill>
              <a:latin typeface="GT Pressura Mono" pitchFamily="2" charset="0"/>
            </a:endParaRPr>
          </a:p>
          <a:p>
            <a:pPr lvl="0"/>
            <a:r>
              <a:rPr lang="fr-CA" sz="2200" dirty="0" smtClean="0">
                <a:solidFill>
                  <a:srgbClr val="33AFF7"/>
                </a:solidFill>
                <a:latin typeface="GT Pressura Mono" pitchFamily="2" charset="0"/>
              </a:rPr>
              <a:t>Alors nous avons 100 paires, chacune s’additionnant à 201… </a:t>
            </a:r>
            <a:br>
              <a:rPr lang="fr-CA" sz="2200" dirty="0" smtClean="0">
                <a:solidFill>
                  <a:srgbClr val="33AFF7"/>
                </a:solidFill>
                <a:latin typeface="GT Pressura Mono" pitchFamily="2" charset="0"/>
              </a:rPr>
            </a:br>
            <a:r>
              <a:rPr lang="fr-CA" sz="2200" dirty="0" smtClean="0">
                <a:solidFill>
                  <a:srgbClr val="33AFF7"/>
                </a:solidFill>
                <a:latin typeface="GT Pressura Mono" pitchFamily="2" charset="0"/>
              </a:rPr>
              <a:t/>
            </a:r>
            <a:br>
              <a:rPr lang="fr-CA" sz="2200" dirty="0" smtClean="0">
                <a:solidFill>
                  <a:srgbClr val="33AFF7"/>
                </a:solidFill>
                <a:latin typeface="GT Pressura Mono" pitchFamily="2" charset="0"/>
              </a:rPr>
            </a:br>
            <a:endParaRPr lang="fr-CA" sz="2200" dirty="0" smtClean="0">
              <a:solidFill>
                <a:schemeClr val="bg2"/>
              </a:solidFill>
              <a:latin typeface="GT Pressura Mono" pitchFamily="2" charset="0"/>
            </a:endParaRPr>
          </a:p>
          <a:p>
            <a:pPr lvl="0"/>
            <a:endParaRPr lang="fr-CA" sz="2200" dirty="0" smtClean="0">
              <a:solidFill>
                <a:srgbClr val="147EB4"/>
              </a:solidFill>
              <a:latin typeface="GT Pressura Mono" pitchFamily="2" charset="0"/>
            </a:endParaRPr>
          </a:p>
          <a:p>
            <a:pPr lvl="0"/>
            <a:endParaRPr lang="fr-CA" sz="2200" dirty="0" smtClean="0">
              <a:solidFill>
                <a:srgbClr val="147EB4"/>
              </a:solidFill>
              <a:latin typeface="GT Pressura Mono" pitchFamily="2" charset="0"/>
            </a:endParaRPr>
          </a:p>
          <a:p>
            <a:pPr lvl="0"/>
            <a:endParaRPr lang="fr-CA" sz="2200" dirty="0" smtClean="0">
              <a:solidFill>
                <a:srgbClr val="147EB4"/>
              </a:solidFill>
              <a:latin typeface="GT Pressura Mono" pitchFamily="2" charset="0"/>
            </a:endParaRPr>
          </a:p>
          <a:p>
            <a:pPr lvl="0"/>
            <a:endParaRPr lang="fr-CA" sz="2200" dirty="0" smtClean="0">
              <a:solidFill>
                <a:srgbClr val="FF8939"/>
              </a:solidFill>
              <a:latin typeface="GT Pressura Mono" pitchFamily="2" charset="0"/>
            </a:endParaRPr>
          </a:p>
          <a:p>
            <a:pPr lvl="0"/>
            <a:endParaRPr lang="fr-CA" sz="2200" dirty="0" smtClean="0">
              <a:solidFill>
                <a:srgbClr val="FF8939"/>
              </a:solidFill>
              <a:latin typeface="GT Pressura Mono" pitchFamily="2" charset="0"/>
            </a:endParaRPr>
          </a:p>
          <a:p>
            <a:pPr lvl="0"/>
            <a:endParaRPr lang="fr-CA" sz="2200" dirty="0">
              <a:solidFill>
                <a:srgbClr val="FF8939"/>
              </a:solidFill>
              <a:latin typeface="GT Pressura Mono" pitchFamily="2"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flipH="1">
            <a:off x="1395915" y="2065867"/>
            <a:ext cx="6411149" cy="873600"/>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 name="Title 4"/>
          <p:cNvSpPr>
            <a:spLocks noGrp="1"/>
          </p:cNvSpPr>
          <p:nvPr>
            <p:ph type="title"/>
          </p:nvPr>
        </p:nvSpPr>
        <p:spPr/>
        <p:txBody>
          <a:bodyPr/>
          <a:lstStyle/>
          <a:p>
            <a:r>
              <a:rPr lang="fr-CA" sz="4400" dirty="0" smtClean="0">
                <a:latin typeface="GT Pressura Mono" pitchFamily="2" charset="0"/>
              </a:rPr>
              <a:t>Pratiques</a:t>
            </a:r>
            <a:endParaRPr lang="fr-CA" sz="4400" dirty="0">
              <a:latin typeface="GT Pressura Mon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5215480" y="770112"/>
            <a:ext cx="3239008" cy="38077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fr-CA" sz="3600" b="0" i="0" u="sng" strike="noStrike" cap="none" dirty="0" smtClean="0">
                <a:solidFill>
                  <a:schemeClr val="lt1"/>
                </a:solidFill>
                <a:latin typeface="GT Pressura Mono" pitchFamily="2" charset="0"/>
                <a:sym typeface="Arial"/>
              </a:rPr>
              <a:t>Pratiques</a:t>
            </a:r>
          </a:p>
          <a:p>
            <a:pPr marL="0" marR="0" lvl="0" indent="0" algn="ctr" rtl="0">
              <a:spcBef>
                <a:spcPts val="0"/>
              </a:spcBef>
              <a:spcAft>
                <a:spcPts val="0"/>
              </a:spcAft>
              <a:buClr>
                <a:schemeClr val="lt1"/>
              </a:buClr>
              <a:buSzPct val="25000"/>
              <a:buFont typeface="Arial"/>
              <a:buNone/>
            </a:pPr>
            <a:endParaRPr lang="fr-CA" sz="2400" b="0" i="0" u="none" strike="noStrike" cap="none" dirty="0" smtClean="0">
              <a:solidFill>
                <a:schemeClr val="lt1"/>
              </a:solidFill>
              <a:latin typeface="Arial"/>
              <a:ea typeface="Arial"/>
              <a:cs typeface="Arial"/>
              <a:sym typeface="Arial"/>
            </a:endParaRPr>
          </a:p>
          <a:p>
            <a:pPr marL="0" lvl="0" indent="0" algn="ctr">
              <a:lnSpc>
                <a:spcPct val="150000"/>
              </a:lnSpc>
              <a:spcBef>
                <a:spcPts val="0"/>
              </a:spcBef>
              <a:buSzPct val="25000"/>
              <a:buNone/>
            </a:pPr>
            <a:r>
              <a:rPr lang="fr-CA" dirty="0" smtClean="0">
                <a:latin typeface="GT Pressura Mono" pitchFamily="2" charset="0"/>
              </a:rPr>
              <a:t>Planification</a:t>
            </a:r>
          </a:p>
          <a:p>
            <a:pPr marL="0" lvl="0" indent="0" algn="ctr">
              <a:lnSpc>
                <a:spcPct val="150000"/>
              </a:lnSpc>
              <a:spcBef>
                <a:spcPts val="0"/>
              </a:spcBef>
              <a:buSzPct val="25000"/>
              <a:buNone/>
            </a:pPr>
            <a:r>
              <a:rPr lang="fr-CA" dirty="0" smtClean="0">
                <a:latin typeface="GT Pressura Mono" pitchFamily="2" charset="0"/>
              </a:rPr>
              <a:t>Collaboration</a:t>
            </a:r>
          </a:p>
          <a:p>
            <a:pPr marL="0" lvl="0" indent="0" algn="ctr">
              <a:lnSpc>
                <a:spcPct val="150000"/>
              </a:lnSpc>
              <a:spcBef>
                <a:spcPts val="0"/>
              </a:spcBef>
              <a:buSzPct val="25000"/>
              <a:buNone/>
            </a:pPr>
            <a:r>
              <a:rPr lang="fr-CA" dirty="0" smtClean="0">
                <a:latin typeface="GT Pressura Mono" pitchFamily="2" charset="0"/>
              </a:rPr>
              <a:t>Expérimentation</a:t>
            </a:r>
            <a:endParaRPr lang="fr-CA" dirty="0" smtClean="0">
              <a:latin typeface="GT Pressura Mono" pitchFamily="2" charset="0"/>
            </a:endParaRPr>
          </a:p>
          <a:p>
            <a:pPr marL="0" lvl="0" indent="0" algn="ctr">
              <a:lnSpc>
                <a:spcPct val="150000"/>
              </a:lnSpc>
              <a:buSzPct val="25000"/>
              <a:buNone/>
            </a:pPr>
            <a:r>
              <a:rPr lang="fr-CA" dirty="0" smtClean="0">
                <a:latin typeface="GT Pressura Mono" pitchFamily="2" charset="0"/>
              </a:rPr>
              <a:t>Débogage</a:t>
            </a:r>
          </a:p>
          <a:p>
            <a:pPr marL="0" marR="0" lvl="0" indent="0" algn="ctr" rtl="0">
              <a:spcBef>
                <a:spcPts val="480"/>
              </a:spcBef>
              <a:spcAft>
                <a:spcPts val="0"/>
              </a:spcAft>
              <a:buClr>
                <a:schemeClr val="lt1"/>
              </a:buClr>
              <a:buSzPct val="25000"/>
              <a:buFont typeface="Arial"/>
              <a:buNone/>
            </a:pPr>
            <a:endParaRPr lang="fr-CA" sz="2400" b="0" i="0" u="none" strike="noStrike" cap="none" dirty="0" smtClean="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lang="fr-CA" dirty="0" smtClean="0"/>
          </a:p>
          <a:p>
            <a:pPr marL="0" marR="0" lvl="0" indent="0" algn="ctr" rtl="0">
              <a:spcBef>
                <a:spcPts val="480"/>
              </a:spcBef>
              <a:spcAft>
                <a:spcPts val="0"/>
              </a:spcAft>
              <a:buClr>
                <a:schemeClr val="lt1"/>
              </a:buClr>
              <a:buSzPct val="25000"/>
              <a:buFont typeface="Arial"/>
              <a:buNone/>
            </a:pPr>
            <a:endParaRPr lang="fr-CA" sz="2400" b="0" i="0" u="none" strike="noStrike" cap="none" dirty="0" smtClean="0">
              <a:solidFill>
                <a:schemeClr val="lt1"/>
              </a:solidFill>
              <a:latin typeface="Arial"/>
              <a:ea typeface="Arial"/>
              <a:cs typeface="Arial"/>
              <a:sym typeface="Arial"/>
            </a:endParaRPr>
          </a:p>
          <a:p>
            <a:pPr marL="0" marR="0" lvl="0" indent="0" algn="ctr" rtl="0">
              <a:spcBef>
                <a:spcPts val="480"/>
              </a:spcBef>
              <a:spcAft>
                <a:spcPts val="0"/>
              </a:spcAft>
              <a:buClr>
                <a:schemeClr val="lt1"/>
              </a:buClr>
              <a:buSzPct val="25000"/>
              <a:buFont typeface="Arial"/>
              <a:buNone/>
            </a:pPr>
            <a:endParaRPr lang="fr-CA" sz="2400" b="0" i="0" u="none" strike="noStrike" cap="none" dirty="0" smtClean="0">
              <a:solidFill>
                <a:schemeClr val="lt1"/>
              </a:solidFill>
              <a:latin typeface="Arial"/>
              <a:ea typeface="Arial"/>
              <a:cs typeface="Arial"/>
              <a:sym typeface="Arial"/>
            </a:endParaRPr>
          </a:p>
          <a:p>
            <a:pPr marL="0" marR="0" lvl="0" indent="0" algn="ctr" rtl="0">
              <a:spcBef>
                <a:spcPts val="480"/>
              </a:spcBef>
              <a:buClr>
                <a:schemeClr val="lt1"/>
              </a:buClr>
              <a:buSzPct val="25000"/>
              <a:buFont typeface="Arial"/>
              <a:buNone/>
            </a:pPr>
            <a:endParaRPr lang="fr-CA" sz="2400" b="0" i="0" u="none" strike="noStrike" cap="none" dirty="0">
              <a:solidFill>
                <a:schemeClr val="lt1"/>
              </a:solidFill>
              <a:latin typeface="Arial"/>
              <a:ea typeface="Arial"/>
              <a:cs typeface="Arial"/>
              <a:sym typeface="Arial"/>
            </a:endParaRPr>
          </a:p>
        </p:txBody>
      </p:sp>
      <p:pic>
        <p:nvPicPr>
          <p:cNvPr id="3" name="Picture 2" descr="todo_list_v5.png"/>
          <p:cNvPicPr>
            <a:picLocks noChangeAspect="1"/>
          </p:cNvPicPr>
          <p:nvPr/>
        </p:nvPicPr>
        <p:blipFill>
          <a:blip r:embed="rId3"/>
          <a:stretch>
            <a:fillRect/>
          </a:stretch>
        </p:blipFill>
        <p:spPr>
          <a:xfrm>
            <a:off x="711559" y="347503"/>
            <a:ext cx="1199109" cy="1808492"/>
          </a:xfrm>
          <a:prstGeom prst="rect">
            <a:avLst/>
          </a:prstGeom>
          <a:ln w="12700" cmpd="sng">
            <a:solidFill>
              <a:schemeClr val="bg2"/>
            </a:solidFill>
          </a:ln>
        </p:spPr>
      </p:pic>
      <p:pic>
        <p:nvPicPr>
          <p:cNvPr id="5" name="Picture 4" descr="cooking_spices_2.jpeg"/>
          <p:cNvPicPr>
            <a:picLocks noChangeAspect="1"/>
          </p:cNvPicPr>
          <p:nvPr/>
        </p:nvPicPr>
        <p:blipFill>
          <a:blip r:embed="rId4"/>
          <a:stretch>
            <a:fillRect/>
          </a:stretch>
        </p:blipFill>
        <p:spPr>
          <a:xfrm>
            <a:off x="678508" y="2383270"/>
            <a:ext cx="3111294" cy="2070425"/>
          </a:xfrm>
          <a:prstGeom prst="rect">
            <a:avLst/>
          </a:prstGeom>
        </p:spPr>
      </p:pic>
      <p:pic>
        <p:nvPicPr>
          <p:cNvPr id="6" name="Picture 5" descr="collaborating_3_no_colour.jpg"/>
          <p:cNvPicPr>
            <a:picLocks noChangeAspect="1"/>
          </p:cNvPicPr>
          <p:nvPr/>
        </p:nvPicPr>
        <p:blipFill>
          <a:blip r:embed="rId5"/>
          <a:stretch>
            <a:fillRect/>
          </a:stretch>
        </p:blipFill>
        <p:spPr>
          <a:xfrm>
            <a:off x="1956247" y="418639"/>
            <a:ext cx="1932178" cy="193217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4940842" y="584133"/>
            <a:ext cx="3909241" cy="3807717"/>
          </a:xfrm>
          <a:prstGeom prst="rect">
            <a:avLst/>
          </a:prstGeom>
          <a:noFill/>
          <a:ln>
            <a:noFill/>
          </a:ln>
        </p:spPr>
        <p:txBody>
          <a:bodyPr lIns="91425" tIns="45700" rIns="91425" bIns="45700" anchor="t" anchorCtr="0">
            <a:noAutofit/>
          </a:bodyPr>
          <a:lstStyle/>
          <a:p>
            <a:pPr marL="0" lvl="0" indent="0" algn="ctr">
              <a:buSzPct val="25000"/>
              <a:buNone/>
            </a:pPr>
            <a:r>
              <a:rPr lang="en-CA" sz="3600" u="sng" dirty="0" smtClean="0">
                <a:latin typeface="GT Pressura Mono" pitchFamily="2" charset="0"/>
              </a:rPr>
              <a:t>D</a:t>
            </a:r>
            <a:r>
              <a:rPr lang="fr-CA" sz="3600" u="sng" dirty="0" smtClean="0">
                <a:latin typeface="GT Pressura Mono" pitchFamily="2" charset="0"/>
              </a:rPr>
              <a:t>ÉBOGAGE</a:t>
            </a:r>
            <a:endParaRPr lang="en" sz="3600" u="sng" strike="noStrike" cap="none" dirty="0">
              <a:solidFill>
                <a:schemeClr val="tx1"/>
              </a:solidFill>
              <a:latin typeface="GT Pressura Mono" pitchFamily="2" charset="0"/>
              <a:sym typeface="Arial"/>
            </a:endParaRPr>
          </a:p>
          <a:p>
            <a:pPr marL="0" lvl="0" indent="0" algn="ctr">
              <a:buSzPct val="25000"/>
              <a:buNone/>
            </a:pPr>
            <a:r>
              <a:rPr lang="en-CA" dirty="0" smtClean="0"/>
              <a:t/>
            </a:r>
            <a:br>
              <a:rPr lang="en-CA" dirty="0" smtClean="0"/>
            </a:br>
            <a:r>
              <a:rPr lang="fr-CA" dirty="0" smtClean="0"/>
              <a:t> </a:t>
            </a:r>
            <a:r>
              <a:rPr lang="fr-CA" dirty="0" smtClean="0">
                <a:latin typeface="GT Pressura Mono" pitchFamily="2" charset="0"/>
              </a:rPr>
              <a:t>Est-ce que ça marche comme ça devrait? </a:t>
            </a:r>
            <a:br>
              <a:rPr lang="fr-CA" dirty="0" smtClean="0">
                <a:latin typeface="GT Pressura Mono" pitchFamily="2" charset="0"/>
              </a:rPr>
            </a:br>
            <a:r>
              <a:rPr lang="fr-CA" dirty="0" smtClean="0">
                <a:latin typeface="GT Pressura Mono" pitchFamily="2" charset="0"/>
              </a:rPr>
              <a:t/>
            </a:r>
            <a:br>
              <a:rPr lang="fr-CA" dirty="0" smtClean="0">
                <a:latin typeface="GT Pressura Mono" pitchFamily="2" charset="0"/>
              </a:rPr>
            </a:br>
            <a:r>
              <a:rPr lang="fr-CA" dirty="0" smtClean="0">
                <a:latin typeface="GT Pressura Mono" pitchFamily="2" charset="0"/>
              </a:rPr>
              <a:t>Identifier le pourquoi et le corriger ou trouver comment le contourner.</a:t>
            </a:r>
            <a:endParaRPr lang="en-CA" sz="2400" b="0" i="0" u="none" strike="noStrike" cap="none" dirty="0" smtClean="0">
              <a:solidFill>
                <a:schemeClr val="lt1"/>
              </a:solidFill>
              <a:latin typeface="GT Pressura Mono" pitchFamily="2" charset="0"/>
              <a:sym typeface="Arial"/>
            </a:endParaRPr>
          </a:p>
          <a:p>
            <a:pPr marL="0" marR="0" lvl="0" indent="0" algn="l" rtl="0">
              <a:spcBef>
                <a:spcPts val="480"/>
              </a:spcBef>
              <a:spcAft>
                <a:spcPts val="0"/>
              </a:spcAft>
              <a:buClr>
                <a:schemeClr val="lt1"/>
              </a:buClr>
              <a:buSzPct val="25000"/>
              <a:buFont typeface="Arial"/>
              <a:buNone/>
            </a:pPr>
            <a:endParaRPr sz="2400" b="0" i="0" u="none" strike="noStrike" cap="none" dirty="0" smtClean="0">
              <a:solidFill>
                <a:schemeClr val="lt1"/>
              </a:solidFill>
              <a:latin typeface="Arial"/>
              <a:ea typeface="Arial"/>
              <a:cs typeface="Arial"/>
              <a:sym typeface="Arial"/>
            </a:endParaRPr>
          </a:p>
          <a:p>
            <a:pPr marL="0" marR="0" lvl="0" indent="0" algn="l" rtl="0">
              <a:spcBef>
                <a:spcPts val="480"/>
              </a:spcBef>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pic>
        <p:nvPicPr>
          <p:cNvPr id="308" name="Shape 308"/>
          <p:cNvPicPr preferRelativeResize="0"/>
          <p:nvPr/>
        </p:nvPicPr>
        <p:blipFill rotWithShape="1">
          <a:blip r:embed="rId3">
            <a:alphaModFix/>
          </a:blip>
          <a:srcRect/>
          <a:stretch/>
        </p:blipFill>
        <p:spPr>
          <a:xfrm>
            <a:off x="387238" y="782264"/>
            <a:ext cx="3515895" cy="3134895"/>
          </a:xfrm>
          <a:prstGeom prst="rect">
            <a:avLst/>
          </a:prstGeom>
          <a:noFill/>
          <a:ln>
            <a:noFill/>
          </a:ln>
        </p:spPr>
      </p:pic>
      <p:sp>
        <p:nvSpPr>
          <p:cNvPr id="4" name="TextBox 3"/>
          <p:cNvSpPr txBox="1"/>
          <p:nvPr/>
        </p:nvSpPr>
        <p:spPr>
          <a:xfrm>
            <a:off x="263356" y="276531"/>
            <a:ext cx="3639777" cy="400110"/>
          </a:xfrm>
          <a:prstGeom prst="rect">
            <a:avLst/>
          </a:prstGeom>
          <a:noFill/>
        </p:spPr>
        <p:txBody>
          <a:bodyPr wrap="square" rtlCol="0">
            <a:spAutoFit/>
          </a:bodyPr>
          <a:lstStyle/>
          <a:p>
            <a:r>
              <a:rPr lang="en-US" sz="2000" dirty="0" smtClean="0">
                <a:solidFill>
                  <a:schemeClr val="tx1"/>
                </a:solidFill>
                <a:latin typeface="GT Pressura Mono" pitchFamily="2" charset="0"/>
                <a:ea typeface="Calibri"/>
                <a:cs typeface="Calibri"/>
                <a:sym typeface="Calibri"/>
              </a:rPr>
              <a:t>The first computer </a:t>
            </a:r>
            <a:r>
              <a:rPr lang="en-US" sz="2000" dirty="0" smtClean="0">
                <a:solidFill>
                  <a:schemeClr val="bg2"/>
                </a:solidFill>
                <a:latin typeface="GT Pressura Mono" pitchFamily="2" charset="0"/>
                <a:ea typeface="Calibri"/>
                <a:cs typeface="Calibri"/>
                <a:sym typeface="Calibri"/>
              </a:rPr>
              <a:t>bug</a:t>
            </a:r>
          </a:p>
        </p:txBody>
      </p:sp>
      <p:sp>
        <p:nvSpPr>
          <p:cNvPr id="5" name="TextBox 4"/>
          <p:cNvSpPr txBox="1"/>
          <p:nvPr/>
        </p:nvSpPr>
        <p:spPr>
          <a:xfrm>
            <a:off x="1311104" y="4022868"/>
            <a:ext cx="2648482" cy="492443"/>
          </a:xfrm>
          <a:prstGeom prst="rect">
            <a:avLst/>
          </a:prstGeom>
          <a:noFill/>
        </p:spPr>
        <p:txBody>
          <a:bodyPr wrap="none" rtlCol="0">
            <a:spAutoFit/>
          </a:bodyPr>
          <a:lstStyle/>
          <a:p>
            <a:r>
              <a:rPr lang="en-US" sz="1200" i="1" dirty="0" smtClean="0">
                <a:solidFill>
                  <a:schemeClr val="tx1"/>
                </a:solidFill>
                <a:latin typeface="GT Pressura Mono" pitchFamily="2" charset="0"/>
                <a:ea typeface="Calibri"/>
                <a:cs typeface="Calibri"/>
                <a:sym typeface="Calibri"/>
              </a:rPr>
              <a:t>From Grace Hopper’s log, 1947</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flipH="1">
            <a:off x="1212686" y="1970505"/>
            <a:ext cx="678368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 name="Title 3"/>
          <p:cNvSpPr>
            <a:spLocks noGrp="1"/>
          </p:cNvSpPr>
          <p:nvPr>
            <p:ph type="title"/>
          </p:nvPr>
        </p:nvSpPr>
        <p:spPr>
          <a:xfrm>
            <a:off x="1395915" y="1499167"/>
            <a:ext cx="6411149" cy="1948819"/>
          </a:xfrm>
        </p:spPr>
        <p:txBody>
          <a:bodyPr/>
          <a:lstStyle/>
          <a:p>
            <a:r>
              <a:rPr lang="en-US" sz="4400" dirty="0" smtClean="0">
                <a:latin typeface="GT Pressura Mono" pitchFamily="2" charset="0"/>
              </a:rPr>
              <a:t>Perspectives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p:nvPr/>
        </p:nvSpPr>
        <p:spPr>
          <a:xfrm>
            <a:off x="-179619" y="811148"/>
            <a:ext cx="4882243" cy="2087705"/>
          </a:xfrm>
          <a:prstGeom prst="rect">
            <a:avLst/>
          </a:prstGeom>
          <a:noFill/>
          <a:ln>
            <a:noFill/>
          </a:ln>
        </p:spPr>
        <p:txBody>
          <a:bodyPr lIns="91425" tIns="91425" rIns="91425" bIns="91425" anchor="t" anchorCtr="0">
            <a:noAutofit/>
          </a:bodyPr>
          <a:lstStyle/>
          <a:p>
            <a:pPr algn="ctr">
              <a:lnSpc>
                <a:spcPct val="150000"/>
              </a:lnSpc>
            </a:pPr>
            <a:r>
              <a:rPr lang="fr-CA" sz="2400" dirty="0" smtClean="0">
                <a:solidFill>
                  <a:schemeClr val="tx1"/>
                </a:solidFill>
                <a:latin typeface="GT Pressura Mono" pitchFamily="2" charset="0"/>
              </a:rPr>
              <a:t>Apprendre la </a:t>
            </a:r>
            <a:br>
              <a:rPr lang="fr-CA" sz="2400" dirty="0" smtClean="0">
                <a:solidFill>
                  <a:schemeClr val="tx1"/>
                </a:solidFill>
                <a:latin typeface="GT Pressura Mono" pitchFamily="2" charset="0"/>
              </a:rPr>
            </a:br>
            <a:r>
              <a:rPr lang="fr-CA" sz="2400" dirty="0" smtClean="0">
                <a:solidFill>
                  <a:schemeClr val="bg2"/>
                </a:solidFill>
                <a:latin typeface="GT Pressura Mono" pitchFamily="2" charset="0"/>
              </a:rPr>
              <a:t>programmation informatique </a:t>
            </a:r>
            <a:endParaRPr lang="fr-CA" sz="2400" dirty="0" smtClean="0">
              <a:solidFill>
                <a:schemeClr val="bg2"/>
              </a:solidFill>
              <a:latin typeface="GT Pressura Mono" pitchFamily="2" charset="0"/>
            </a:endParaRPr>
          </a:p>
          <a:p>
            <a:pPr algn="ctr">
              <a:lnSpc>
                <a:spcPct val="150000"/>
              </a:lnSpc>
            </a:pPr>
            <a:r>
              <a:rPr lang="fr-CA" sz="2400" u="sng" dirty="0" smtClean="0">
                <a:solidFill>
                  <a:schemeClr val="tx1"/>
                </a:solidFill>
                <a:latin typeface="GT Pressura Mono" pitchFamily="2" charset="0"/>
              </a:rPr>
              <a:t>est </a:t>
            </a:r>
            <a:r>
              <a:rPr lang="fr-CA" sz="2400" u="sng" dirty="0" smtClean="0">
                <a:solidFill>
                  <a:schemeClr val="tx1"/>
                </a:solidFill>
                <a:latin typeface="GT Pressura Mono" pitchFamily="2" charset="0"/>
              </a:rPr>
              <a:t>un des </a:t>
            </a:r>
          </a:p>
          <a:p>
            <a:pPr algn="ctr">
              <a:lnSpc>
                <a:spcPct val="150000"/>
              </a:lnSpc>
            </a:pPr>
            <a:r>
              <a:rPr lang="fr-CA" sz="2400" u="sng" dirty="0" smtClean="0">
                <a:solidFill>
                  <a:schemeClr val="tx1"/>
                </a:solidFill>
                <a:latin typeface="GT Pressura Mono" pitchFamily="2" charset="0"/>
              </a:rPr>
              <a:t>meilleurs </a:t>
            </a:r>
            <a:r>
              <a:rPr lang="fr-CA" sz="2400" u="sng" dirty="0" smtClean="0">
                <a:solidFill>
                  <a:schemeClr val="tx1"/>
                </a:solidFill>
                <a:latin typeface="GT Pressura Mono" pitchFamily="2" charset="0"/>
              </a:rPr>
              <a:t>moyens </a:t>
            </a:r>
            <a:endParaRPr lang="fr-CA" sz="2400" u="sng" dirty="0" smtClean="0">
              <a:solidFill>
                <a:schemeClr val="tx1"/>
              </a:solidFill>
              <a:latin typeface="GT Pressura Mono" pitchFamily="2" charset="0"/>
            </a:endParaRPr>
          </a:p>
          <a:p>
            <a:pPr algn="ctr">
              <a:lnSpc>
                <a:spcPct val="150000"/>
              </a:lnSpc>
            </a:pPr>
            <a:r>
              <a:rPr lang="fr-CA" sz="2400" dirty="0" smtClean="0">
                <a:solidFill>
                  <a:schemeClr val="tx1"/>
                </a:solidFill>
                <a:latin typeface="GT Pressura Mono" pitchFamily="2" charset="0"/>
              </a:rPr>
              <a:t>de </a:t>
            </a:r>
            <a:r>
              <a:rPr lang="fr-CA" sz="2400" dirty="0" smtClean="0">
                <a:solidFill>
                  <a:schemeClr val="tx1"/>
                </a:solidFill>
                <a:latin typeface="GT Pressura Mono" pitchFamily="2" charset="0"/>
              </a:rPr>
              <a:t>développer la </a:t>
            </a:r>
            <a:endParaRPr lang="fr-CA" sz="2400" dirty="0" smtClean="0">
              <a:solidFill>
                <a:schemeClr val="tx1"/>
              </a:solidFill>
              <a:latin typeface="GT Pressura Mono" pitchFamily="2" charset="0"/>
            </a:endParaRPr>
          </a:p>
          <a:p>
            <a:pPr algn="ctr">
              <a:lnSpc>
                <a:spcPct val="150000"/>
              </a:lnSpc>
            </a:pPr>
            <a:r>
              <a:rPr lang="fr-CA" sz="2400" dirty="0" smtClean="0">
                <a:solidFill>
                  <a:schemeClr val="tx1"/>
                </a:solidFill>
                <a:latin typeface="GT Pressura Mono" pitchFamily="2" charset="0"/>
              </a:rPr>
              <a:t>pensée </a:t>
            </a:r>
            <a:r>
              <a:rPr lang="fr-CA" sz="2400" dirty="0" smtClean="0">
                <a:solidFill>
                  <a:schemeClr val="tx1"/>
                </a:solidFill>
                <a:latin typeface="GT Pressura Mono" pitchFamily="2" charset="0"/>
              </a:rPr>
              <a:t>informatique.</a:t>
            </a:r>
            <a:endParaRPr lang="fr-CA" sz="2400" dirty="0">
              <a:solidFill>
                <a:schemeClr val="tx1"/>
              </a:solidFill>
              <a:latin typeface="GT Pressura Mono" pitchFamily="2" charset="0"/>
            </a:endParaRPr>
          </a:p>
        </p:txBody>
      </p:sp>
      <p:sp>
        <p:nvSpPr>
          <p:cNvPr id="5" name="TextBox 4"/>
          <p:cNvSpPr txBox="1"/>
          <p:nvPr/>
        </p:nvSpPr>
        <p:spPr>
          <a:xfrm>
            <a:off x="5219253" y="956770"/>
            <a:ext cx="3223959" cy="3816429"/>
          </a:xfrm>
          <a:prstGeom prst="rect">
            <a:avLst/>
          </a:prstGeom>
          <a:noFill/>
        </p:spPr>
        <p:txBody>
          <a:bodyPr wrap="square" rtlCol="0">
            <a:spAutoFit/>
          </a:bodyPr>
          <a:lstStyle/>
          <a:p>
            <a:pPr lvl="0"/>
            <a:r>
              <a:rPr lang="en-CA" sz="3600" u="sng" dirty="0" smtClean="0">
                <a:solidFill>
                  <a:schemeClr val="lt1"/>
                </a:solidFill>
                <a:latin typeface="GT Pressura Mono" pitchFamily="2" charset="0"/>
              </a:rPr>
              <a:t>Perspectives</a:t>
            </a:r>
          </a:p>
          <a:p>
            <a:pPr lvl="0"/>
            <a:endParaRPr lang="en-CA" sz="3600" u="sng" dirty="0" smtClean="0">
              <a:solidFill>
                <a:schemeClr val="lt1"/>
              </a:solidFill>
              <a:latin typeface="GT Pressura Mono" pitchFamily="2" charset="0"/>
            </a:endParaRPr>
          </a:p>
          <a:p>
            <a:pPr lvl="0" algn="ctr">
              <a:buClr>
                <a:schemeClr val="lt1"/>
              </a:buClr>
              <a:buSzPct val="25000"/>
            </a:pPr>
            <a:r>
              <a:rPr lang="en-CA" sz="2400" dirty="0" smtClean="0">
                <a:solidFill>
                  <a:schemeClr val="bg1"/>
                </a:solidFill>
                <a:latin typeface="GT Pressura Mono" pitchFamily="2" charset="0"/>
              </a:rPr>
              <a:t>Expression</a:t>
            </a:r>
            <a:endParaRPr lang="en-CA" sz="2400" dirty="0" smtClean="0">
              <a:solidFill>
                <a:schemeClr val="bg1"/>
              </a:solidFill>
              <a:latin typeface="GT Pressura Mono" pitchFamily="2" charset="0"/>
            </a:endParaRPr>
          </a:p>
          <a:p>
            <a:pPr lvl="0" algn="ctr">
              <a:buClr>
                <a:schemeClr val="accent3"/>
              </a:buClr>
              <a:buSzPct val="25000"/>
            </a:pPr>
            <a:endParaRPr lang="en-CA" sz="2400" dirty="0" smtClean="0">
              <a:solidFill>
                <a:schemeClr val="bg1"/>
              </a:solidFill>
              <a:latin typeface="GT Pressura Mono" pitchFamily="2" charset="0"/>
            </a:endParaRPr>
          </a:p>
          <a:p>
            <a:pPr lvl="0" algn="ctr">
              <a:buClr>
                <a:schemeClr val="accent3"/>
              </a:buClr>
              <a:buSzPct val="25000"/>
            </a:pPr>
            <a:r>
              <a:rPr lang="fr-CA" sz="2400" dirty="0" smtClean="0">
                <a:solidFill>
                  <a:schemeClr val="bg1"/>
                </a:solidFill>
                <a:latin typeface="GT Pressura Mono" pitchFamily="2" charset="0"/>
              </a:rPr>
              <a:t>Compréhension </a:t>
            </a:r>
          </a:p>
          <a:p>
            <a:pPr lvl="0" algn="ctr">
              <a:buClr>
                <a:schemeClr val="accent3"/>
              </a:buClr>
              <a:buSzPct val="25000"/>
            </a:pPr>
            <a:r>
              <a:rPr lang="en-CA" sz="2400" b="1" dirty="0" smtClean="0">
                <a:solidFill>
                  <a:schemeClr val="bg1"/>
                </a:solidFill>
                <a:latin typeface="GT Pressura Mono" pitchFamily="2" charset="0"/>
              </a:rPr>
              <a:t> </a:t>
            </a:r>
            <a:r>
              <a:rPr lang="en-CA" sz="2400" dirty="0" smtClean="0">
                <a:solidFill>
                  <a:schemeClr val="bg1"/>
                </a:solidFill>
                <a:latin typeface="GT Pressura Mono" pitchFamily="2" charset="0"/>
              </a:rPr>
              <a:t/>
            </a:r>
            <a:br>
              <a:rPr lang="en-CA" sz="2400" dirty="0" smtClean="0">
                <a:solidFill>
                  <a:schemeClr val="bg1"/>
                </a:solidFill>
                <a:latin typeface="GT Pressura Mono" pitchFamily="2" charset="0"/>
              </a:rPr>
            </a:br>
            <a:r>
              <a:rPr lang="en-CA" sz="2400" dirty="0" smtClean="0">
                <a:solidFill>
                  <a:schemeClr val="bg1"/>
                </a:solidFill>
                <a:latin typeface="GT Pressura Mono" pitchFamily="2" charset="0"/>
              </a:rPr>
              <a:t>Connexion</a:t>
            </a:r>
            <a:endParaRPr lang="en-CA" sz="2400" dirty="0" smtClean="0">
              <a:solidFill>
                <a:schemeClr val="bg1"/>
              </a:solidFill>
              <a:latin typeface="GT Pressura Mono" pitchFamily="2" charset="0"/>
            </a:endParaRPr>
          </a:p>
          <a:p>
            <a:pPr lvl="0"/>
            <a:endParaRPr lang="en" sz="3600" u="sng" dirty="0" smtClean="0">
              <a:solidFill>
                <a:schemeClr val="lt1"/>
              </a:solidFill>
              <a:latin typeface="GT Pressura Mono" pitchFamily="2" charset="0"/>
            </a:endParaRP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5" name="Subtitle 2"/>
          <p:cNvSpPr txBox="1">
            <a:spLocks/>
          </p:cNvSpPr>
          <p:nvPr/>
        </p:nvSpPr>
        <p:spPr>
          <a:xfrm>
            <a:off x="435109" y="198000"/>
            <a:ext cx="8229093" cy="3204102"/>
          </a:xfrm>
          <a:prstGeom prst="rect">
            <a:avLst/>
          </a:prstGeom>
          <a:noFill/>
          <a:ln>
            <a:noFill/>
          </a:ln>
        </p:spPr>
        <p:txBody>
          <a:bodyPr lIns="91425" tIns="91425" rIns="91425" bIns="91425" anchor="ctr" anchorCtr="0"/>
          <a:lstStyle/>
          <a:p>
            <a:pPr marL="342900" lvl="0" algn="ctr">
              <a:spcBef>
                <a:spcPts val="480"/>
              </a:spcBef>
              <a:buClr>
                <a:schemeClr val="dk1"/>
              </a:buClr>
              <a:buSzPct val="100000"/>
              <a:defRPr/>
            </a:pPr>
            <a:r>
              <a:rPr lang="fr-CA" sz="3200" dirty="0" smtClean="0">
                <a:solidFill>
                  <a:schemeClr val="accent1"/>
                </a:solidFill>
                <a:latin typeface="GT Pressura Mono" pitchFamily="2" charset="0"/>
              </a:rPr>
              <a:t>Questions? Suggestions?</a:t>
            </a:r>
            <a:br>
              <a:rPr lang="fr-CA" sz="3200" dirty="0" smtClean="0">
                <a:solidFill>
                  <a:schemeClr val="accent1"/>
                </a:solidFill>
                <a:latin typeface="GT Pressura Mono" pitchFamily="2" charset="0"/>
              </a:rPr>
            </a:br>
            <a:r>
              <a:rPr lang="fr-CA" sz="3200" dirty="0" smtClean="0">
                <a:solidFill>
                  <a:schemeClr val="accent1"/>
                </a:solidFill>
                <a:latin typeface="GT Pressura Mono" pitchFamily="2" charset="0"/>
              </a:rPr>
              <a:t>  </a:t>
            </a:r>
            <a:br>
              <a:rPr lang="fr-CA" sz="3200" dirty="0" smtClean="0">
                <a:solidFill>
                  <a:schemeClr val="accent1"/>
                </a:solidFill>
                <a:latin typeface="GT Pressura Mono" pitchFamily="2" charset="0"/>
              </a:rPr>
            </a:br>
            <a:r>
              <a:rPr lang="fr-CA" sz="3200" dirty="0" smtClean="0">
                <a:solidFill>
                  <a:schemeClr val="accent1"/>
                </a:solidFill>
                <a:latin typeface="GT Pressura Mono" pitchFamily="2" charset="0"/>
              </a:rPr>
              <a:t>Nous aimerions beaucoup recevoir vos commentaires </a:t>
            </a:r>
            <a:r>
              <a:rPr lang="fr-CA" sz="3200" dirty="0" smtClean="0">
                <a:solidFill>
                  <a:schemeClr val="accent1"/>
                </a:solidFill>
                <a:latin typeface="GT Pressura Mono" pitchFamily="2" charset="0"/>
              </a:rPr>
              <a:t>!</a:t>
            </a:r>
            <a:r>
              <a:rPr kumimoji="0" lang="en-US" sz="3200" b="0" u="none" strike="noStrike" kern="0" cap="none" spc="0" normalizeH="0" noProof="0" dirty="0" smtClean="0">
                <a:ln>
                  <a:noFill/>
                </a:ln>
                <a:solidFill>
                  <a:schemeClr val="dk1"/>
                </a:solidFill>
                <a:effectLst/>
                <a:uLnTx/>
                <a:uFillTx/>
                <a:latin typeface="GT Pressura Mono" pitchFamily="2" charset="0"/>
                <a:sym typeface="Arial"/>
              </a:rPr>
              <a:t/>
            </a:r>
            <a:br>
              <a:rPr kumimoji="0" lang="en-US" sz="3200" b="0" u="none" strike="noStrike" kern="0" cap="none" spc="0" normalizeH="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strike="noStrike" kern="0" cap="none" spc="0" normalizeH="0" baseline="0" noProof="0" dirty="0" smtClean="0">
                <a:ln>
                  <a:noFill/>
                </a:ln>
                <a:solidFill>
                  <a:schemeClr val="dk1"/>
                </a:solidFill>
                <a:effectLst/>
                <a:uLnTx/>
                <a:uFillTx/>
                <a:latin typeface="GT Pressura Mono" pitchFamily="2" charset="0"/>
                <a:sym typeface="Arial"/>
              </a:rPr>
              <a:t>educators@kidscodejeunesse.org</a:t>
            </a:r>
          </a:p>
        </p:txBody>
      </p:sp>
      <p:sp>
        <p:nvSpPr>
          <p:cNvPr id="9" name="TextBox 8"/>
          <p:cNvSpPr txBox="1"/>
          <p:nvPr/>
        </p:nvSpPr>
        <p:spPr>
          <a:xfrm>
            <a:off x="228490"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flipH="1">
            <a:off x="567666" y="1584689"/>
            <a:ext cx="7155748"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lvl="0"/>
            <a:r>
              <a:rPr lang="fr-CA" sz="2800" dirty="0" smtClean="0">
                <a:solidFill>
                  <a:schemeClr val="bg2"/>
                </a:solidFill>
                <a:latin typeface="GT Pressura Mono" pitchFamily="2" charset="0"/>
                <a:ea typeface="Calibri"/>
                <a:cs typeface="Calibri"/>
                <a:sym typeface="Calibri"/>
              </a:rPr>
              <a:t>une manière de réfléchir </a:t>
            </a:r>
            <a:r>
              <a:rPr lang="fr-CA" sz="2800" dirty="0" smtClean="0">
                <a:solidFill>
                  <a:schemeClr val="tx1"/>
                </a:solidFill>
                <a:latin typeface="GT Pressura Mono" pitchFamily="2" charset="0"/>
                <a:ea typeface="Calibri"/>
                <a:cs typeface="Calibri"/>
                <a:sym typeface="Calibri"/>
              </a:rPr>
              <a:t>comme la</a:t>
            </a:r>
            <a:endParaRPr lang="fr-CA" sz="2800" dirty="0">
              <a:solidFill>
                <a:schemeClr val="tx1"/>
              </a:solidFill>
              <a:latin typeface="GT Pressura Mono" pitchFamily="2" charset="0"/>
              <a:ea typeface="Calibri"/>
              <a:cs typeface="Calibri"/>
              <a:sym typeface="Calibri"/>
            </a:endParaRPr>
          </a:p>
        </p:txBody>
      </p:sp>
      <p:sp>
        <p:nvSpPr>
          <p:cNvPr id="179" name="Shape 179"/>
          <p:cNvSpPr/>
          <p:nvPr/>
        </p:nvSpPr>
        <p:spPr>
          <a:xfrm flipH="1">
            <a:off x="567666" y="2655330"/>
            <a:ext cx="7834121"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lvl="0"/>
            <a:r>
              <a:rPr lang="fr-CA" sz="2800" dirty="0" smtClean="0">
                <a:solidFill>
                  <a:schemeClr val="tx1"/>
                </a:solidFill>
                <a:latin typeface="GT Pressura Mono" pitchFamily="2" charset="0"/>
                <a:ea typeface="Calibri"/>
                <a:cs typeface="Calibri"/>
                <a:sym typeface="Calibri"/>
              </a:rPr>
              <a:t>pensée critique et la pensée </a:t>
            </a:r>
            <a:r>
              <a:rPr lang="fr-CA" sz="2800" dirty="0" smtClean="0">
                <a:solidFill>
                  <a:schemeClr val="tx1"/>
                </a:solidFill>
                <a:latin typeface="GT Pressura Mono" pitchFamily="2" charset="0"/>
                <a:ea typeface="Calibri"/>
                <a:cs typeface="Calibri"/>
                <a:sym typeface="Calibri"/>
              </a:rPr>
              <a:t>créatrice.</a:t>
            </a:r>
            <a:endParaRPr lang="fr-CA" sz="2800" dirty="0">
              <a:solidFill>
                <a:schemeClr val="tx1"/>
              </a:solidFill>
              <a:latin typeface="GT Pressura Mono" pitchFamily="2" charset="0"/>
              <a:ea typeface="Calibri"/>
              <a:cs typeface="Calibri"/>
              <a:sym typeface="Calibri"/>
            </a:endParaRPr>
          </a:p>
        </p:txBody>
      </p:sp>
      <p:sp>
        <p:nvSpPr>
          <p:cNvPr id="5" name="Shape 178"/>
          <p:cNvSpPr/>
          <p:nvPr/>
        </p:nvSpPr>
        <p:spPr>
          <a:xfrm flipH="1">
            <a:off x="567796" y="499855"/>
            <a:ext cx="5588073"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lvl="0">
              <a:buSzPct val="25000"/>
            </a:pPr>
            <a:endParaRPr lang="fr-CA" sz="2800" dirty="0" smtClean="0">
              <a:solidFill>
                <a:schemeClr val="tx1"/>
              </a:solidFill>
              <a:latin typeface="GT Pressura Mono" pitchFamily="2" charset="0"/>
            </a:endParaRPr>
          </a:p>
          <a:p>
            <a:pPr lvl="0">
              <a:buSzPct val="25000"/>
            </a:pPr>
            <a:r>
              <a:rPr lang="fr-CA" sz="2800" dirty="0" smtClean="0">
                <a:solidFill>
                  <a:schemeClr val="tx1"/>
                </a:solidFill>
                <a:latin typeface="GT Pressura Mono" pitchFamily="2" charset="0"/>
              </a:rPr>
              <a:t>La </a:t>
            </a:r>
            <a:r>
              <a:rPr lang="fr-CA" sz="2800" dirty="0" smtClean="0">
                <a:solidFill>
                  <a:schemeClr val="tx1"/>
                </a:solidFill>
                <a:latin typeface="GT Pressura Mono" pitchFamily="2" charset="0"/>
              </a:rPr>
              <a:t>pensée informatique est</a:t>
            </a:r>
          </a:p>
          <a:p>
            <a:pPr lvl="0">
              <a:buSzPct val="25000"/>
            </a:pPr>
            <a:r>
              <a:rPr lang="fr-CA" sz="2800" dirty="0" smtClean="0">
                <a:solidFill>
                  <a:schemeClr val="dk1"/>
                </a:solidFill>
                <a:latin typeface="GT Pressura Mono" pitchFamily="2" charset="0"/>
                <a:ea typeface="Calibri"/>
                <a:cs typeface="Calibri"/>
                <a:sym typeface="Calibri"/>
              </a:rPr>
              <a:t> </a:t>
            </a:r>
            <a:endParaRPr lang="fr-CA" sz="2800" dirty="0">
              <a:solidFill>
                <a:schemeClr val="dk1"/>
              </a:solidFill>
              <a:latin typeface="GT Pressura Mono" pitchFamily="2" charset="0"/>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5" name="Subtitle 2"/>
          <p:cNvSpPr txBox="1">
            <a:spLocks/>
          </p:cNvSpPr>
          <p:nvPr/>
        </p:nvSpPr>
        <p:spPr>
          <a:xfrm>
            <a:off x="457143" y="279002"/>
            <a:ext cx="8229093" cy="3204102"/>
          </a:xfrm>
          <a:prstGeom prst="rect">
            <a:avLst/>
          </a:prstGeom>
          <a:noFill/>
          <a:ln>
            <a:noFill/>
          </a:ln>
        </p:spPr>
        <p:txBody>
          <a:bodyPr lIns="91425" tIns="91425" rIns="91425" bIns="91425" anchor="ctr" anchorCtr="0"/>
          <a:lstStyle/>
          <a:p>
            <a:pPr marL="342900" lvl="0" indent="-190500">
              <a:spcBef>
                <a:spcPts val="480"/>
              </a:spcBef>
              <a:buClr>
                <a:schemeClr val="bg2"/>
              </a:buClr>
              <a:buSzPct val="100000"/>
              <a:defRPr/>
            </a:pPr>
            <a:r>
              <a:rPr kumimoji="0" lang="en-US" sz="3200" b="0" u="none" strike="noStrike" kern="0" cap="none" spc="0" normalizeH="0" baseline="0" noProof="0" dirty="0" smtClean="0">
                <a:ln>
                  <a:noFill/>
                </a:ln>
                <a:solidFill>
                  <a:schemeClr val="dk1"/>
                </a:solidFill>
                <a:effectLst/>
                <a:uLnTx/>
                <a:uFillTx/>
                <a:latin typeface="GT Pressura Mono" pitchFamily="2" charset="0"/>
                <a:sym typeface="Arial"/>
              </a:rPr>
              <a:t> </a:t>
            </a:r>
            <a:r>
              <a:rPr lang="fr-CA" sz="3200" dirty="0" smtClean="0">
                <a:solidFill>
                  <a:schemeClr val="dk1"/>
                </a:solidFill>
                <a:latin typeface="GT Pressura Mono" pitchFamily="2" charset="0"/>
              </a:rPr>
              <a:t>Nous aimerions beaucoup recevoir vos commentaires!</a:t>
            </a:r>
          </a:p>
          <a:p>
            <a:pPr marL="342900" lvl="0" indent="-190500">
              <a:lnSpc>
                <a:spcPct val="150000"/>
              </a:lnSpc>
              <a:spcBef>
                <a:spcPts val="480"/>
              </a:spcBef>
              <a:buClr>
                <a:schemeClr val="bg2"/>
              </a:buClr>
              <a:buSzPct val="100000"/>
              <a:buFont typeface="Arial"/>
              <a:buChar char="•"/>
              <a:defRPr/>
            </a:pPr>
            <a:r>
              <a:rPr lang="fr-CA" sz="3600" dirty="0" smtClean="0">
                <a:solidFill>
                  <a:schemeClr val="bg2"/>
                </a:solidFill>
                <a:latin typeface="GT Pressura Mono" pitchFamily="2" charset="0"/>
              </a:rPr>
              <a:t>Lien pour le sondage</a:t>
            </a:r>
          </a:p>
          <a:p>
            <a:pPr marL="342900" lvl="0" indent="-190500">
              <a:lnSpc>
                <a:spcPct val="150000"/>
              </a:lnSpc>
              <a:spcBef>
                <a:spcPts val="480"/>
              </a:spcBef>
              <a:buClr>
                <a:schemeClr val="bg2"/>
              </a:buClr>
              <a:buSzPct val="100000"/>
              <a:buFont typeface="Arial"/>
              <a:buChar char="•"/>
              <a:defRPr/>
            </a:pPr>
            <a:r>
              <a:rPr lang="fr-CA" sz="3600" dirty="0" smtClean="0">
                <a:solidFill>
                  <a:schemeClr val="bg2"/>
                </a:solidFill>
                <a:latin typeface="GT Pressura Mono" pitchFamily="2" charset="0"/>
              </a:rPr>
              <a:t>Nom de l’instructeur </a:t>
            </a: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t/>
            </a:r>
            <a:b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rPr>
            </a:br>
            <a:r>
              <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hlinkClick r:id="rId3"/>
              </a:rPr>
              <a:t>educators@kidscodejeunesse.org</a:t>
            </a:r>
            <a:endParaRPr kumimoji="0" lang="en-US" sz="3200" b="0" i="0" u="none" strike="noStrike" kern="0" cap="none" spc="0" normalizeH="0" baseline="0" noProof="0" dirty="0" smtClean="0">
              <a:ln>
                <a:noFill/>
              </a:ln>
              <a:solidFill>
                <a:schemeClr val="dk1"/>
              </a:solidFill>
              <a:effectLst/>
              <a:uLnTx/>
              <a:uFillTx/>
              <a:latin typeface="GT Pressura Mono" pitchFamily="2" charset="0"/>
              <a:sym typeface="Arial"/>
            </a:endParaRPr>
          </a:p>
        </p:txBody>
      </p:sp>
      <p:sp>
        <p:nvSpPr>
          <p:cNvPr id="9" name="TextBox 8"/>
          <p:cNvSpPr txBox="1"/>
          <p:nvPr/>
        </p:nvSpPr>
        <p:spPr>
          <a:xfrm>
            <a:off x="404762" y="4175454"/>
            <a:ext cx="4935810" cy="769441"/>
          </a:xfrm>
          <a:prstGeom prst="rect">
            <a:avLst/>
          </a:prstGeom>
          <a:noFill/>
        </p:spPr>
        <p:txBody>
          <a:bodyPr wrap="square" rtlCol="0">
            <a:spAutoFit/>
          </a:bodyPr>
          <a:lstStyle/>
          <a:p>
            <a:pPr lvl="0" algn="ctr"/>
            <a:r>
              <a:rPr lang="en-US" sz="2400" dirty="0" smtClean="0">
                <a:solidFill>
                  <a:schemeClr val="bg2"/>
                </a:solidFill>
                <a:latin typeface="GT Pressura Mono" pitchFamily="2" charset="0"/>
              </a:rPr>
              <a:t>www.kidscodejeunesse.org</a:t>
            </a:r>
          </a:p>
          <a:p>
            <a:pPr lvl="0" algn="ctr"/>
            <a:endParaRPr lang="en-US" sz="2000" dirty="0" smtClean="0">
              <a:solidFill>
                <a:srgbClr val="EB581D"/>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5" name="Subtitle 2"/>
          <p:cNvSpPr txBox="1">
            <a:spLocks/>
          </p:cNvSpPr>
          <p:nvPr/>
        </p:nvSpPr>
        <p:spPr>
          <a:xfrm>
            <a:off x="1" y="778025"/>
            <a:ext cx="9144000" cy="3204102"/>
          </a:xfrm>
          <a:prstGeom prst="rect">
            <a:avLst/>
          </a:prstGeom>
          <a:noFill/>
          <a:ln>
            <a:noFill/>
          </a:ln>
        </p:spPr>
        <p:txBody>
          <a:bodyPr lIns="91425" tIns="91425" rIns="91425" bIns="91425" anchor="ctr" anchorCtr="0"/>
          <a:lstStyle/>
          <a:p>
            <a:pPr marL="342900" algn="ctr">
              <a:spcBef>
                <a:spcPts val="480"/>
              </a:spcBef>
              <a:buClr>
                <a:schemeClr val="dk1"/>
              </a:buClr>
              <a:buSzPct val="100000"/>
              <a:defRPr/>
            </a:pPr>
            <a:r>
              <a:rPr lang="fr-CA" sz="3200" dirty="0" smtClean="0">
                <a:solidFill>
                  <a:schemeClr val="tx1"/>
                </a:solidFill>
                <a:latin typeface="GT Pressura Mono" pitchFamily="2" charset="0"/>
              </a:rPr>
              <a:t>Ce projet a été financé par le Programme d’Investissement </a:t>
            </a:r>
            <a:r>
              <a:rPr lang="fr-CA" sz="3200" dirty="0" smtClean="0">
                <a:solidFill>
                  <a:schemeClr val="tx1"/>
                </a:solidFill>
                <a:latin typeface="GT Pressura Mono" pitchFamily="2" charset="0"/>
              </a:rPr>
              <a:t>C</a:t>
            </a:r>
            <a:r>
              <a:rPr lang="fr-CA" sz="3200" dirty="0" smtClean="0">
                <a:solidFill>
                  <a:schemeClr val="tx1"/>
                </a:solidFill>
                <a:latin typeface="GT Pressura Mono" pitchFamily="2" charset="0"/>
              </a:rPr>
              <a:t>ommunautaire </a:t>
            </a:r>
            <a:r>
              <a:rPr lang="fr-CA" sz="3200" dirty="0" smtClean="0">
                <a:solidFill>
                  <a:schemeClr val="tx2"/>
                </a:solidFill>
                <a:latin typeface="GT Pressura Mono" pitchFamily="2" charset="0"/>
              </a:rPr>
              <a:t>ACEI</a:t>
            </a:r>
          </a:p>
          <a:p>
            <a:pPr marL="342900" lvl="0" algn="ctr">
              <a:spcBef>
                <a:spcPts val="480"/>
              </a:spcBef>
              <a:buClr>
                <a:schemeClr val="dk1"/>
              </a:buClr>
              <a:buSzPct val="100000"/>
              <a:defRPr/>
            </a:pPr>
            <a:endParaRPr kumimoji="0" lang="en-US" sz="3200" b="0" i="0" strike="noStrike" kern="0" cap="none" spc="0" normalizeH="0" baseline="0" noProof="0" dirty="0" smtClean="0">
              <a:ln>
                <a:noFill/>
              </a:ln>
              <a:solidFill>
                <a:schemeClr val="tx1"/>
              </a:solidFill>
              <a:effectLst/>
              <a:uLnTx/>
              <a:uFillTx/>
              <a:latin typeface="GT Pressura Mono" pitchFamily="2" charset="0"/>
              <a:sym typeface="Arial"/>
            </a:endParaRPr>
          </a:p>
        </p:txBody>
      </p:sp>
      <p:pic>
        <p:nvPicPr>
          <p:cNvPr id="6" name="Picture 5" descr="ACEI.png"/>
          <p:cNvPicPr>
            <a:picLocks noChangeAspect="1"/>
          </p:cNvPicPr>
          <p:nvPr/>
        </p:nvPicPr>
        <p:blipFill>
          <a:blip r:embed="rId3"/>
          <a:stretch>
            <a:fillRect/>
          </a:stretch>
        </p:blipFill>
        <p:spPr>
          <a:xfrm>
            <a:off x="733618" y="4010431"/>
            <a:ext cx="2923992" cy="783212"/>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193695" y="0"/>
            <a:ext cx="6950306" cy="1354667"/>
          </a:xfrm>
          <a:prstGeom prst="rect">
            <a:avLst/>
          </a:prstGeom>
          <a:noFill/>
          <a:ln>
            <a:noFill/>
          </a:ln>
        </p:spPr>
        <p:txBody>
          <a:bodyPr lIns="91425" tIns="45700" rIns="91425" bIns="45700" anchor="ctr" anchorCtr="0">
            <a:noAutofit/>
          </a:bodyPr>
          <a:lstStyle/>
          <a:p>
            <a:pPr lvl="0" algn="ctr">
              <a:buSzPct val="25000"/>
            </a:pPr>
            <a:r>
              <a:rPr lang="fr-CA" sz="2400" dirty="0" smtClean="0">
                <a:solidFill>
                  <a:schemeClr val="tx1"/>
                </a:solidFill>
                <a:latin typeface="GT Pressura Mono" pitchFamily="2" charset="0"/>
              </a:rPr>
              <a:t>Est-ce qu’un ordinateur a un cerveau?</a:t>
            </a:r>
            <a:endParaRPr lang="en" sz="2400" b="0" i="0" u="none" strike="noStrike" cap="none" dirty="0">
              <a:solidFill>
                <a:schemeClr val="tx1"/>
              </a:solidFill>
              <a:latin typeface="GT Pressura Mono" pitchFamily="2" charset="0"/>
              <a:sym typeface="Arial"/>
            </a:endParaRPr>
          </a:p>
        </p:txBody>
      </p:sp>
      <p:sp>
        <p:nvSpPr>
          <p:cNvPr id="172" name="Shape 172"/>
          <p:cNvSpPr/>
          <p:nvPr/>
        </p:nvSpPr>
        <p:spPr>
          <a:xfrm flipH="1">
            <a:off x="3335867" y="1558562"/>
            <a:ext cx="5059232" cy="2732297"/>
          </a:xfrm>
          <a:prstGeom prst="rect">
            <a:avLst/>
          </a:prstGeom>
          <a:solidFill>
            <a:schemeClr val="dk1"/>
          </a:solidFill>
          <a:ln>
            <a:noFill/>
          </a:ln>
          <a:effectLst>
            <a:outerShdw blurRad="50800" dist="38100" dir="2700000" algn="tl" rotWithShape="0">
              <a:srgbClr val="000000">
                <a:alpha val="43000"/>
              </a:srgbClr>
            </a:outerShdw>
          </a:effectLst>
        </p:spPr>
        <p:txBody>
          <a:bodyPr lIns="91425" tIns="36000" rIns="91425" bIns="36000" anchor="ctr" anchorCtr="0">
            <a:noAutofit/>
          </a:bodyPr>
          <a:lstStyle/>
          <a:p>
            <a:pPr lvl="0" algn="ctr">
              <a:buSzPct val="25000"/>
            </a:pPr>
            <a:r>
              <a:rPr lang="fr-CA" sz="2800" dirty="0" smtClean="0">
                <a:solidFill>
                  <a:schemeClr val="lt1"/>
                </a:solidFill>
                <a:latin typeface="GT Pressura Mono" pitchFamily="2" charset="0"/>
              </a:rPr>
              <a:t>Est-ce que la pensée informatique implique penser comme un ordinateur?</a:t>
            </a:r>
            <a:endParaRPr lang="fr-CA" sz="2800" dirty="0">
              <a:solidFill>
                <a:schemeClr val="lt1"/>
              </a:solidFill>
              <a:latin typeface="GT Pressura Mono"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flipH="1">
            <a:off x="1608665" y="1964267"/>
            <a:ext cx="5875867" cy="873722"/>
          </a:xfrm>
          <a:prstGeom prst="rect">
            <a:avLst/>
          </a:prstGeom>
          <a:solidFill>
            <a:schemeClr val="lt1"/>
          </a:solidFill>
          <a:ln>
            <a:noFill/>
          </a:ln>
          <a:effectLst>
            <a:outerShdw blurRad="50800" dist="38100" dir="2700000" algn="tl" rotWithShape="0">
              <a:srgbClr val="000000">
                <a:alpha val="43000"/>
              </a:srgbClr>
            </a:outerShdw>
          </a:effectLst>
        </p:spPr>
        <p:txBody>
          <a:bodyPr lIns="91425" tIns="45700" rIns="91425" bIns="45700" anchor="ctr" anchorCtr="0">
            <a:noAutofit/>
          </a:bodyPr>
          <a:lstStyle/>
          <a:p>
            <a:pPr marL="0" marR="0" lvl="0" indent="0" algn="ctr" rtl="0">
              <a:spcBef>
                <a:spcPts val="0"/>
              </a:spcBef>
              <a:buNone/>
            </a:pPr>
            <a:r>
              <a:rPr lang="en-CA" sz="4400" dirty="0" smtClean="0">
                <a:solidFill>
                  <a:schemeClr val="tx1"/>
                </a:solidFill>
                <a:latin typeface="GT Pressura Mono" pitchFamily="2" charset="0"/>
                <a:ea typeface="Calibri"/>
                <a:cs typeface="Calibri"/>
                <a:sym typeface="Calibri"/>
              </a:rPr>
              <a:t>Concepts</a:t>
            </a:r>
            <a:endParaRPr sz="4400" dirty="0">
              <a:solidFill>
                <a:schemeClr val="tx1"/>
              </a:solidFill>
              <a:latin typeface="GT Pressura Mono" pitchFamily="2" charset="0"/>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6" name="Rectangle 5"/>
          <p:cNvSpPr/>
          <p:nvPr/>
        </p:nvSpPr>
        <p:spPr>
          <a:xfrm>
            <a:off x="5306923" y="2873936"/>
            <a:ext cx="3102295" cy="77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Shape 251"/>
          <p:cNvSpPr txBox="1">
            <a:spLocks noGrp="1"/>
          </p:cNvSpPr>
          <p:nvPr>
            <p:ph type="body" idx="1"/>
          </p:nvPr>
        </p:nvSpPr>
        <p:spPr>
          <a:xfrm>
            <a:off x="5306923" y="2957162"/>
            <a:ext cx="3586388" cy="690654"/>
          </a:xfrm>
          <a:prstGeom prst="rect">
            <a:avLst/>
          </a:prstGeom>
          <a:noFill/>
          <a:ln>
            <a:noFill/>
          </a:ln>
        </p:spPr>
        <p:txBody>
          <a:bodyPr lIns="91425" tIns="45700" rIns="91425" bIns="45700" anchor="t" anchorCtr="0">
            <a:noAutofit/>
          </a:bodyPr>
          <a:lstStyle/>
          <a:p>
            <a:pPr marL="0" lvl="0" indent="0">
              <a:spcBef>
                <a:spcPts val="0"/>
              </a:spcBef>
              <a:buSzPct val="25000"/>
              <a:buNone/>
            </a:pPr>
            <a:r>
              <a:rPr lang="fr-CA" sz="2800" dirty="0" smtClean="0">
                <a:solidFill>
                  <a:srgbClr val="FF8939"/>
                </a:solidFill>
                <a:latin typeface="GT Pressura Mono" pitchFamily="2" charset="0"/>
              </a:rPr>
              <a:t>étape par étape</a:t>
            </a:r>
            <a:endParaRPr sz="2800" b="0" i="0" u="none" strike="noStrike" cap="none" dirty="0">
              <a:solidFill>
                <a:schemeClr val="lt1"/>
              </a:solidFill>
              <a:latin typeface="GT Pressura Mono" pitchFamily="2" charset="0"/>
              <a:sym typeface="Arial"/>
            </a:endParaRPr>
          </a:p>
        </p:txBody>
      </p:sp>
      <p:sp>
        <p:nvSpPr>
          <p:cNvPr id="254" name="Shape 254"/>
          <p:cNvSpPr txBox="1"/>
          <p:nvPr/>
        </p:nvSpPr>
        <p:spPr>
          <a:xfrm>
            <a:off x="376050" y="2124382"/>
            <a:ext cx="1983000" cy="646200"/>
          </a:xfrm>
          <a:prstGeom prst="rect">
            <a:avLst/>
          </a:prstGeom>
          <a:noFill/>
          <a:ln>
            <a:noFill/>
          </a:ln>
        </p:spPr>
        <p:txBody>
          <a:bodyPr lIns="91425" tIns="45700" rIns="91425" bIns="45700" anchor="t" anchorCtr="0">
            <a:noAutofit/>
          </a:bodyPr>
          <a:lstStyle/>
          <a:p>
            <a:pPr marL="0" marR="0" lvl="0" indent="0" algn="l" rtl="0">
              <a:spcBef>
                <a:spcPts val="0"/>
              </a:spcBef>
              <a:buNone/>
            </a:pPr>
            <a:endParaRPr sz="2400">
              <a:solidFill>
                <a:schemeClr val="dk1"/>
              </a:solidFill>
            </a:endParaRPr>
          </a:p>
        </p:txBody>
      </p:sp>
      <p:sp>
        <p:nvSpPr>
          <p:cNvPr id="7" name="TextBox 6"/>
          <p:cNvSpPr txBox="1"/>
          <p:nvPr/>
        </p:nvSpPr>
        <p:spPr>
          <a:xfrm>
            <a:off x="4523015" y="1841863"/>
            <a:ext cx="4653643" cy="954107"/>
          </a:xfrm>
          <a:prstGeom prst="rect">
            <a:avLst/>
          </a:prstGeom>
          <a:noFill/>
        </p:spPr>
        <p:txBody>
          <a:bodyPr wrap="square" rtlCol="0">
            <a:spAutoFit/>
          </a:bodyPr>
          <a:lstStyle/>
          <a:p>
            <a:pPr algn="ctr"/>
            <a:r>
              <a:rPr lang="fr-CA" sz="2800" dirty="0" smtClean="0">
                <a:solidFill>
                  <a:schemeClr val="bg1"/>
                </a:solidFill>
                <a:latin typeface="GT Pressura Mono" pitchFamily="2" charset="0"/>
              </a:rPr>
              <a:t>Une série </a:t>
            </a:r>
            <a:r>
              <a:rPr lang="fr-CA" sz="2800" dirty="0" smtClean="0">
                <a:solidFill>
                  <a:schemeClr val="bg1"/>
                </a:solidFill>
                <a:latin typeface="GT Pressura Mono" pitchFamily="2" charset="0"/>
              </a:rPr>
              <a:t>ou séquence  </a:t>
            </a:r>
            <a:r>
              <a:rPr lang="fr-CA" sz="2800" dirty="0" smtClean="0">
                <a:solidFill>
                  <a:schemeClr val="bg1"/>
                </a:solidFill>
                <a:latin typeface="GT Pressura Mono" pitchFamily="2" charset="0"/>
              </a:rPr>
              <a:t>d’instructions</a:t>
            </a:r>
            <a:r>
              <a:rPr lang="en-CA" sz="2800" dirty="0" smtClean="0">
                <a:solidFill>
                  <a:schemeClr val="bg1"/>
                </a:solidFill>
                <a:latin typeface="GT Pressura Mono" pitchFamily="2" charset="0"/>
              </a:rPr>
              <a:t> </a:t>
            </a:r>
            <a:endParaRPr lang="en-CA" sz="2800" dirty="0">
              <a:solidFill>
                <a:schemeClr val="bg1"/>
              </a:solidFill>
              <a:latin typeface="GT Pressura Mono" pitchFamily="2" charset="0"/>
            </a:endParaRPr>
          </a:p>
        </p:txBody>
      </p:sp>
      <p:sp>
        <p:nvSpPr>
          <p:cNvPr id="8" name="TextBox 7"/>
          <p:cNvSpPr txBox="1"/>
          <p:nvPr/>
        </p:nvSpPr>
        <p:spPr>
          <a:xfrm>
            <a:off x="5519200" y="840869"/>
            <a:ext cx="2765926" cy="861774"/>
          </a:xfrm>
          <a:prstGeom prst="rect">
            <a:avLst/>
          </a:prstGeom>
          <a:noFill/>
        </p:spPr>
        <p:txBody>
          <a:bodyPr wrap="square" rtlCol="0">
            <a:spAutoFit/>
          </a:bodyPr>
          <a:lstStyle/>
          <a:p>
            <a:pPr lvl="0"/>
            <a:r>
              <a:rPr lang="en" sz="3600" u="sng" dirty="0" smtClean="0">
                <a:solidFill>
                  <a:schemeClr val="lt1"/>
                </a:solidFill>
                <a:latin typeface="GT Pressura Mono" pitchFamily="2" charset="0"/>
              </a:rPr>
              <a:t>Algorithme</a:t>
            </a:r>
            <a:endParaRPr lang="en" sz="3600" u="sng" dirty="0" smtClean="0">
              <a:solidFill>
                <a:schemeClr val="lt1"/>
              </a:solidFill>
              <a:latin typeface="GT Pressura Mono" pitchFamily="2" charset="0"/>
            </a:endParaRPr>
          </a:p>
          <a:p>
            <a:endParaRPr lang="en-CA" dirty="0"/>
          </a:p>
        </p:txBody>
      </p:sp>
      <p:pic>
        <p:nvPicPr>
          <p:cNvPr id="10" name="Picture 9" descr="Picture2.jpg"/>
          <p:cNvPicPr>
            <a:picLocks noChangeAspect="1"/>
          </p:cNvPicPr>
          <p:nvPr/>
        </p:nvPicPr>
        <p:blipFill>
          <a:blip r:embed="rId3"/>
          <a:stretch>
            <a:fillRect/>
          </a:stretch>
        </p:blipFill>
        <p:spPr>
          <a:xfrm rot="21121897">
            <a:off x="482580" y="471052"/>
            <a:ext cx="2182244" cy="2089383"/>
          </a:xfrm>
          <a:prstGeom prst="rect">
            <a:avLst/>
          </a:prstGeom>
          <a:ln>
            <a:noFill/>
          </a:ln>
          <a:effectLst>
            <a:outerShdw blurRad="292100" dist="139700" dir="2700000" algn="tl" rotWithShape="0">
              <a:srgbClr val="333333">
                <a:alpha val="65000"/>
              </a:srgbClr>
            </a:outerShdw>
          </a:effectLst>
        </p:spPr>
      </p:pic>
      <p:pic>
        <p:nvPicPr>
          <p:cNvPr id="252" name="Shape 252"/>
          <p:cNvPicPr preferRelativeResize="0"/>
          <p:nvPr/>
        </p:nvPicPr>
        <p:blipFill rotWithShape="1">
          <a:blip r:embed="rId4">
            <a:alphaModFix/>
          </a:blip>
          <a:srcRect/>
          <a:stretch/>
        </p:blipFill>
        <p:spPr>
          <a:xfrm rot="381578">
            <a:off x="1966402" y="2452605"/>
            <a:ext cx="2034621" cy="21392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661300" y="1183778"/>
            <a:ext cx="4482599" cy="3807600"/>
          </a:xfrm>
          <a:prstGeom prst="rect">
            <a:avLst/>
          </a:prstGeom>
          <a:noFill/>
          <a:ln>
            <a:noFill/>
          </a:ln>
        </p:spPr>
        <p:txBody>
          <a:bodyPr lIns="91425" tIns="45700" rIns="91425" bIns="45700" anchor="t" anchorCtr="0">
            <a:noAutofit/>
          </a:bodyPr>
          <a:lstStyle/>
          <a:p>
            <a:pPr marL="0" lvl="0" indent="0">
              <a:spcBef>
                <a:spcPts val="0"/>
              </a:spcBef>
              <a:buSzPct val="25000"/>
              <a:buNone/>
            </a:pPr>
            <a:r>
              <a:rPr lang="en" sz="3600" b="0" i="0" u="sng" strike="noStrike" cap="none" dirty="0" smtClean="0">
                <a:solidFill>
                  <a:schemeClr val="lt1"/>
                </a:solidFill>
                <a:latin typeface="GT Pressura Mono" pitchFamily="2" charset="0"/>
                <a:sym typeface="Arial"/>
              </a:rPr>
              <a:t>D</a:t>
            </a:r>
            <a:r>
              <a:rPr lang="fr-CA" sz="3600" u="sng" dirty="0" smtClean="0">
                <a:latin typeface="GT Pressura Mono" pitchFamily="2" charset="0"/>
              </a:rPr>
              <a:t>é</a:t>
            </a:r>
            <a:r>
              <a:rPr lang="en" sz="3600" b="0" i="0" u="sng" strike="noStrike" cap="none" dirty="0" smtClean="0">
                <a:solidFill>
                  <a:schemeClr val="lt1"/>
                </a:solidFill>
                <a:latin typeface="GT Pressura Mono" pitchFamily="2" charset="0"/>
                <a:sym typeface="Arial"/>
              </a:rPr>
              <a:t>composition</a:t>
            </a:r>
            <a:endParaRPr lang="en" sz="3600" b="0" i="0" u="sng" strike="noStrike" cap="none" dirty="0" smtClean="0">
              <a:solidFill>
                <a:schemeClr val="lt1"/>
              </a:solidFill>
              <a:latin typeface="GT Pressura Mono" pitchFamily="2" charset="0"/>
              <a:sym typeface="Arial"/>
            </a:endParaRPr>
          </a:p>
          <a:p>
            <a:pPr marL="0" lvl="0" indent="0">
              <a:spcBef>
                <a:spcPts val="0"/>
              </a:spcBef>
              <a:buSzPct val="25000"/>
              <a:buNone/>
            </a:pPr>
            <a:r>
              <a:rPr lang="en-CA" sz="3200" dirty="0" smtClean="0">
                <a:latin typeface="GT Pressura Mono" pitchFamily="2" charset="0"/>
              </a:rPr>
              <a:t/>
            </a:r>
            <a:br>
              <a:rPr lang="en-CA" sz="3200" dirty="0" smtClean="0">
                <a:latin typeface="GT Pressura Mono" pitchFamily="2" charset="0"/>
              </a:rPr>
            </a:br>
            <a:r>
              <a:rPr lang="fr-CA" sz="3200" dirty="0" smtClean="0">
                <a:latin typeface="GT Pressura Mono" pitchFamily="2" charset="0"/>
              </a:rPr>
              <a:t>Réduire </a:t>
            </a:r>
            <a:r>
              <a:rPr lang="fr-CA" sz="3200" dirty="0" smtClean="0">
                <a:latin typeface="GT Pressura Mono" pitchFamily="2" charset="0"/>
              </a:rPr>
              <a:t>un problème </a:t>
            </a:r>
            <a:r>
              <a:rPr lang="fr-CA" sz="3200" dirty="0" smtClean="0">
                <a:solidFill>
                  <a:schemeClr val="accent4"/>
                </a:solidFill>
                <a:latin typeface="GT Pressura Mono" pitchFamily="2" charset="0"/>
              </a:rPr>
              <a:t>complexe</a:t>
            </a:r>
            <a:r>
              <a:rPr lang="fr-CA" sz="3200" dirty="0" smtClean="0">
                <a:solidFill>
                  <a:schemeClr val="bg2"/>
                </a:solidFill>
                <a:latin typeface="GT Pressura Mono" pitchFamily="2" charset="0"/>
              </a:rPr>
              <a:t> </a:t>
            </a:r>
            <a:r>
              <a:rPr lang="fr-CA" sz="3200" dirty="0" smtClean="0">
                <a:latin typeface="GT Pressura Mono" pitchFamily="2" charset="0"/>
              </a:rPr>
              <a:t>en morceaux </a:t>
            </a:r>
            <a:r>
              <a:rPr lang="fr-CA" sz="3200" dirty="0" smtClean="0">
                <a:solidFill>
                  <a:schemeClr val="accent4"/>
                </a:solidFill>
                <a:latin typeface="GT Pressura Mono" pitchFamily="2" charset="0"/>
              </a:rPr>
              <a:t>simples</a:t>
            </a:r>
            <a:endParaRPr lang="en-CA" sz="3600" dirty="0" smtClean="0">
              <a:solidFill>
                <a:schemeClr val="accent4"/>
              </a:solidFill>
              <a:latin typeface="GT Pressura Mono" pitchFamily="2" charset="0"/>
            </a:endParaRPr>
          </a:p>
          <a:p>
            <a:pPr marL="0" marR="0" lvl="0" indent="0" algn="l" rtl="0">
              <a:spcBef>
                <a:spcPts val="0"/>
              </a:spcBef>
              <a:spcAft>
                <a:spcPts val="0"/>
              </a:spcAft>
              <a:buClr>
                <a:schemeClr val="lt1"/>
              </a:buClr>
              <a:buSzPct val="25000"/>
              <a:buFont typeface="Arial"/>
              <a:buNone/>
            </a:pPr>
            <a:endParaRPr sz="3600" b="1" dirty="0" smtClean="0"/>
          </a:p>
          <a:p>
            <a:pPr marL="0" marR="0" lvl="0" indent="0" algn="l" rtl="0">
              <a:spcBef>
                <a:spcPts val="480"/>
              </a:spcBef>
              <a:spcAft>
                <a:spcPts val="0"/>
              </a:spcAft>
              <a:buClr>
                <a:schemeClr val="lt1"/>
              </a:buClr>
              <a:buSzPct val="25000"/>
              <a:buFont typeface="Arial"/>
              <a:buNone/>
            </a:pPr>
            <a:endParaRPr sz="3600" dirty="0"/>
          </a:p>
          <a:p>
            <a:pPr marL="0" marR="0" lvl="0" indent="0" algn="l" rtl="0">
              <a:spcBef>
                <a:spcPts val="480"/>
              </a:spcBef>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sp>
        <p:nvSpPr>
          <p:cNvPr id="261" name="Shape 261"/>
          <p:cNvSpPr txBox="1"/>
          <p:nvPr/>
        </p:nvSpPr>
        <p:spPr>
          <a:xfrm>
            <a:off x="158953" y="415129"/>
            <a:ext cx="4616650" cy="622874"/>
          </a:xfrm>
          <a:prstGeom prst="rect">
            <a:avLst/>
          </a:prstGeom>
          <a:noFill/>
          <a:ln>
            <a:noFill/>
          </a:ln>
        </p:spPr>
        <p:txBody>
          <a:bodyPr lIns="91425" tIns="45700" rIns="91425" bIns="45700" anchor="t" anchorCtr="0">
            <a:noAutofit/>
          </a:bodyPr>
          <a:lstStyle/>
          <a:p>
            <a:pPr lvl="0"/>
            <a:r>
              <a:rPr lang="fr-CA" sz="2600" dirty="0" smtClean="0">
                <a:solidFill>
                  <a:schemeClr val="accent4"/>
                </a:solidFill>
                <a:latin typeface="GT Pressura Mono" pitchFamily="2" charset="0"/>
                <a:ea typeface="Calibri"/>
                <a:cs typeface="Calibri"/>
                <a:sym typeface="Calibri"/>
              </a:rPr>
              <a:t>Enseigner à </a:t>
            </a:r>
            <a:r>
              <a:rPr lang="fr-CA" sz="2600" dirty="0" smtClean="0">
                <a:solidFill>
                  <a:schemeClr val="accent4"/>
                </a:solidFill>
                <a:latin typeface="GT Pressura Mono" pitchFamily="2" charset="0"/>
                <a:ea typeface="Calibri"/>
                <a:cs typeface="Calibri"/>
                <a:sym typeface="Calibri"/>
              </a:rPr>
              <a:t>la classe</a:t>
            </a:r>
            <a:r>
              <a:rPr lang="fr-CA" sz="2600" dirty="0" smtClean="0">
                <a:solidFill>
                  <a:schemeClr val="accent4"/>
                </a:solidFill>
                <a:latin typeface="GT Pressura Mono" pitchFamily="2" charset="0"/>
                <a:ea typeface="Calibri"/>
                <a:cs typeface="Calibri"/>
                <a:sym typeface="Calibri"/>
              </a:rPr>
              <a:t>…</a:t>
            </a:r>
            <a:endParaRPr lang="fr-CA" sz="2600" dirty="0">
              <a:solidFill>
                <a:schemeClr val="accent4"/>
              </a:solidFill>
              <a:latin typeface="GT Pressura Mono" pitchFamily="2" charset="0"/>
              <a:ea typeface="Calibri"/>
              <a:cs typeface="Calibri"/>
              <a:sym typeface="Calibri"/>
            </a:endParaRPr>
          </a:p>
        </p:txBody>
      </p:sp>
      <p:sp>
        <p:nvSpPr>
          <p:cNvPr id="263" name="Shape 263"/>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800" dirty="0">
              <a:solidFill>
                <a:schemeClr val="dk1"/>
              </a:solidFill>
              <a:latin typeface="Calibri"/>
              <a:ea typeface="Calibri"/>
              <a:cs typeface="Calibri"/>
              <a:sym typeface="Calibri"/>
            </a:endParaRPr>
          </a:p>
        </p:txBody>
      </p:sp>
      <p:pic>
        <p:nvPicPr>
          <p:cNvPr id="8" name="Picture 7" descr="todo_list_v5.png"/>
          <p:cNvPicPr>
            <a:picLocks noChangeAspect="1"/>
          </p:cNvPicPr>
          <p:nvPr/>
        </p:nvPicPr>
        <p:blipFill>
          <a:blip r:embed="rId3"/>
          <a:stretch>
            <a:fillRect/>
          </a:stretch>
        </p:blipFill>
        <p:spPr>
          <a:xfrm>
            <a:off x="1270070" y="1265549"/>
            <a:ext cx="1956455" cy="295071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llustration_Smile_Blue.png"/>
          <p:cNvPicPr>
            <a:picLocks noChangeAspect="1"/>
          </p:cNvPicPr>
          <p:nvPr/>
        </p:nvPicPr>
        <p:blipFill>
          <a:blip r:embed="rId3"/>
          <a:stretch>
            <a:fillRect/>
          </a:stretch>
        </p:blipFill>
        <p:spPr>
          <a:xfrm>
            <a:off x="3662352" y="2013816"/>
            <a:ext cx="2114008" cy="1242012"/>
          </a:xfrm>
          <a:prstGeom prst="rect">
            <a:avLst/>
          </a:prstGeom>
        </p:spPr>
      </p:pic>
      <p:sp>
        <p:nvSpPr>
          <p:cNvPr id="17" name="Rectangle 8"/>
          <p:cNvSpPr/>
          <p:nvPr/>
        </p:nvSpPr>
        <p:spPr>
          <a:xfrm>
            <a:off x="1773288" y="961902"/>
            <a:ext cx="499721" cy="194856"/>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1" name="Rectangle 8"/>
          <p:cNvSpPr/>
          <p:nvPr/>
        </p:nvSpPr>
        <p:spPr>
          <a:xfrm rot="5400000">
            <a:off x="1822281" y="413841"/>
            <a:ext cx="125796" cy="70200"/>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5232 h 15232"/>
              <a:gd name="connsiteX1" fmla="*/ 20611 w 20611"/>
              <a:gd name="connsiteY1" fmla="*/ 3336 h 15232"/>
              <a:gd name="connsiteX2" fmla="*/ 0 w 20611"/>
              <a:gd name="connsiteY2" fmla="*/ 15232 h 15232"/>
              <a:gd name="connsiteX0" fmla="*/ 0 w 20611"/>
              <a:gd name="connsiteY0" fmla="*/ 13733 h 13733"/>
              <a:gd name="connsiteX1" fmla="*/ 20611 w 20611"/>
              <a:gd name="connsiteY1" fmla="*/ 1837 h 13733"/>
              <a:gd name="connsiteX2" fmla="*/ 0 w 20611"/>
              <a:gd name="connsiteY2" fmla="*/ 13733 h 13733"/>
            </a:gdLst>
            <a:ahLst/>
            <a:cxnLst>
              <a:cxn ang="0">
                <a:pos x="connsiteX0" y="connsiteY0"/>
              </a:cxn>
              <a:cxn ang="0">
                <a:pos x="connsiteX1" y="connsiteY1"/>
              </a:cxn>
              <a:cxn ang="0">
                <a:pos x="connsiteX2" y="connsiteY2"/>
              </a:cxn>
            </a:cxnLst>
            <a:rect l="l" t="t" r="r" b="b"/>
            <a:pathLst>
              <a:path w="20611" h="13733">
                <a:moveTo>
                  <a:pt x="0" y="13733"/>
                </a:moveTo>
                <a:cubicBezTo>
                  <a:pt x="1785" y="3977"/>
                  <a:pt x="7493" y="-3646"/>
                  <a:pt x="20611" y="1837"/>
                </a:cubicBezTo>
                <a:cubicBezTo>
                  <a:pt x="12492" y="1669"/>
                  <a:pt x="6581" y="1256"/>
                  <a:pt x="0" y="13733"/>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38" name="Rectangle 8"/>
          <p:cNvSpPr/>
          <p:nvPr/>
        </p:nvSpPr>
        <p:spPr>
          <a:xfrm>
            <a:off x="5122970" y="339503"/>
            <a:ext cx="575012" cy="226505"/>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2" name="Rectangle 8"/>
          <p:cNvSpPr/>
          <p:nvPr/>
        </p:nvSpPr>
        <p:spPr>
          <a:xfrm>
            <a:off x="2795993" y="4209743"/>
            <a:ext cx="473915" cy="210312"/>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75" name="Rectangle 8"/>
          <p:cNvSpPr/>
          <p:nvPr/>
        </p:nvSpPr>
        <p:spPr>
          <a:xfrm>
            <a:off x="4272463" y="4410495"/>
            <a:ext cx="538600" cy="197541"/>
          </a:xfrm>
          <a:custGeom>
            <a:avLst/>
            <a:gdLst>
              <a:gd name="connsiteX0" fmla="*/ 0 w 539750"/>
              <a:gd name="connsiteY0" fmla="*/ 0 h 133350"/>
              <a:gd name="connsiteX1" fmla="*/ 539750 w 539750"/>
              <a:gd name="connsiteY1" fmla="*/ 0 h 133350"/>
              <a:gd name="connsiteX2" fmla="*/ 539750 w 539750"/>
              <a:gd name="connsiteY2" fmla="*/ 133350 h 133350"/>
              <a:gd name="connsiteX3" fmla="*/ 0 w 539750"/>
              <a:gd name="connsiteY3" fmla="*/ 133350 h 133350"/>
              <a:gd name="connsiteX4" fmla="*/ 0 w 539750"/>
              <a:gd name="connsiteY4" fmla="*/ 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133350 h 133350"/>
              <a:gd name="connsiteX1" fmla="*/ 539750 w 539750"/>
              <a:gd name="connsiteY1" fmla="*/ 0 h 133350"/>
              <a:gd name="connsiteX2" fmla="*/ 539750 w 539750"/>
              <a:gd name="connsiteY2" fmla="*/ 133350 h 133350"/>
              <a:gd name="connsiteX3" fmla="*/ 0 w 539750"/>
              <a:gd name="connsiteY3" fmla="*/ 133350 h 133350"/>
              <a:gd name="connsiteX0" fmla="*/ 0 w 539750"/>
              <a:gd name="connsiteY0" fmla="*/ 8467 h 8467"/>
              <a:gd name="connsiteX1" fmla="*/ 539750 w 539750"/>
              <a:gd name="connsiteY1" fmla="*/ 8467 h 8467"/>
              <a:gd name="connsiteX2" fmla="*/ 0 w 539750"/>
              <a:gd name="connsiteY2" fmla="*/ 8467 h 8467"/>
              <a:gd name="connsiteX0" fmla="*/ 0 w 10000"/>
              <a:gd name="connsiteY0" fmla="*/ 54997 h 54997"/>
              <a:gd name="connsiteX1" fmla="*/ 10000 w 10000"/>
              <a:gd name="connsiteY1" fmla="*/ 54997 h 54997"/>
              <a:gd name="connsiteX2" fmla="*/ 0 w 10000"/>
              <a:gd name="connsiteY2" fmla="*/ 54997 h 54997"/>
              <a:gd name="connsiteX0" fmla="*/ 0 w 10000"/>
              <a:gd name="connsiteY0" fmla="*/ 54997 h 72449"/>
              <a:gd name="connsiteX1" fmla="*/ 10000 w 10000"/>
              <a:gd name="connsiteY1" fmla="*/ 54997 h 72449"/>
              <a:gd name="connsiteX2" fmla="*/ 0 w 10000"/>
              <a:gd name="connsiteY2" fmla="*/ 54997 h 72449"/>
              <a:gd name="connsiteX0" fmla="*/ 0 w 10000"/>
              <a:gd name="connsiteY0" fmla="*/ 54997 h 105001"/>
              <a:gd name="connsiteX1" fmla="*/ 10000 w 10000"/>
              <a:gd name="connsiteY1" fmla="*/ 54997 h 105001"/>
              <a:gd name="connsiteX2" fmla="*/ 0 w 10000"/>
              <a:gd name="connsiteY2" fmla="*/ 54997 h 105001"/>
              <a:gd name="connsiteX0" fmla="*/ 0 w 10000"/>
              <a:gd name="connsiteY0" fmla="*/ 80646 h 130650"/>
              <a:gd name="connsiteX1" fmla="*/ 10000 w 10000"/>
              <a:gd name="connsiteY1" fmla="*/ 80646 h 130650"/>
              <a:gd name="connsiteX2" fmla="*/ 0 w 10000"/>
              <a:gd name="connsiteY2" fmla="*/ 80646 h 130650"/>
              <a:gd name="connsiteX0" fmla="*/ 0 w 9235"/>
              <a:gd name="connsiteY0" fmla="*/ 224220 h 242462"/>
              <a:gd name="connsiteX1" fmla="*/ 9235 w 9235"/>
              <a:gd name="connsiteY1" fmla="*/ 36728 h 242462"/>
              <a:gd name="connsiteX2" fmla="*/ 0 w 9235"/>
              <a:gd name="connsiteY2" fmla="*/ 224220 h 242462"/>
              <a:gd name="connsiteX0" fmla="*/ 0 w 10000"/>
              <a:gd name="connsiteY0" fmla="*/ 9248 h 9901"/>
              <a:gd name="connsiteX1" fmla="*/ 10000 w 10000"/>
              <a:gd name="connsiteY1" fmla="*/ 1515 h 9901"/>
              <a:gd name="connsiteX2" fmla="*/ 0 w 10000"/>
              <a:gd name="connsiteY2" fmla="*/ 9248 h 9901"/>
              <a:gd name="connsiteX0" fmla="*/ 0 w 10000"/>
              <a:gd name="connsiteY0" fmla="*/ 9621 h 10281"/>
              <a:gd name="connsiteX1" fmla="*/ 10000 w 10000"/>
              <a:gd name="connsiteY1" fmla="*/ 1811 h 10281"/>
              <a:gd name="connsiteX2" fmla="*/ 0 w 10000"/>
              <a:gd name="connsiteY2" fmla="*/ 9621 h 10281"/>
              <a:gd name="connsiteX0" fmla="*/ 0 w 10000"/>
              <a:gd name="connsiteY0" fmla="*/ 9621 h 9621"/>
              <a:gd name="connsiteX1" fmla="*/ 10000 w 10000"/>
              <a:gd name="connsiteY1" fmla="*/ 1811 h 9621"/>
              <a:gd name="connsiteX2" fmla="*/ 0 w 10000"/>
              <a:gd name="connsiteY2" fmla="*/ 9621 h 9621"/>
              <a:gd name="connsiteX0" fmla="*/ 0 w 9682"/>
              <a:gd name="connsiteY0" fmla="*/ 11120 h 11120"/>
              <a:gd name="connsiteX1" fmla="*/ 9682 w 9682"/>
              <a:gd name="connsiteY1" fmla="*/ 1703 h 11120"/>
              <a:gd name="connsiteX2" fmla="*/ 0 w 9682"/>
              <a:gd name="connsiteY2" fmla="*/ 11120 h 11120"/>
              <a:gd name="connsiteX0" fmla="*/ 0 w 10000"/>
              <a:gd name="connsiteY0" fmla="*/ 10069 h 10069"/>
              <a:gd name="connsiteX1" fmla="*/ 10000 w 10000"/>
              <a:gd name="connsiteY1" fmla="*/ 1600 h 10069"/>
              <a:gd name="connsiteX2" fmla="*/ 0 w 10000"/>
              <a:gd name="connsiteY2" fmla="*/ 10069 h 10069"/>
              <a:gd name="connsiteX0" fmla="*/ 0 w 10000"/>
              <a:gd name="connsiteY0" fmla="*/ 10069 h 10069"/>
              <a:gd name="connsiteX1" fmla="*/ 10000 w 10000"/>
              <a:gd name="connsiteY1" fmla="*/ 1600 h 10069"/>
              <a:gd name="connsiteX2" fmla="*/ 0 w 10000"/>
              <a:gd name="connsiteY2" fmla="*/ 10069 h 10069"/>
              <a:gd name="connsiteX0" fmla="*/ 0 w 17500"/>
              <a:gd name="connsiteY0" fmla="*/ 10322 h 10322"/>
              <a:gd name="connsiteX1" fmla="*/ 17500 w 17500"/>
              <a:gd name="connsiteY1" fmla="*/ 1561 h 10322"/>
              <a:gd name="connsiteX2" fmla="*/ 0 w 17500"/>
              <a:gd name="connsiteY2" fmla="*/ 10322 h 10322"/>
              <a:gd name="connsiteX0" fmla="*/ 0 w 17500"/>
              <a:gd name="connsiteY0" fmla="*/ 12101 h 12101"/>
              <a:gd name="connsiteX1" fmla="*/ 17500 w 17500"/>
              <a:gd name="connsiteY1" fmla="*/ 3340 h 12101"/>
              <a:gd name="connsiteX2" fmla="*/ 0 w 17500"/>
              <a:gd name="connsiteY2" fmla="*/ 12101 h 12101"/>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18553"/>
              <a:gd name="connsiteY0" fmla="*/ 12223 h 12223"/>
              <a:gd name="connsiteX1" fmla="*/ 18553 w 18553"/>
              <a:gd name="connsiteY1" fmla="*/ 3316 h 12223"/>
              <a:gd name="connsiteX2" fmla="*/ 0 w 18553"/>
              <a:gd name="connsiteY2" fmla="*/ 12223 h 12223"/>
              <a:gd name="connsiteX0" fmla="*/ 0 w 21079"/>
              <a:gd name="connsiteY0" fmla="*/ 18298 h 18298"/>
              <a:gd name="connsiteX1" fmla="*/ 21079 w 21079"/>
              <a:gd name="connsiteY1" fmla="*/ 2436 h 18298"/>
              <a:gd name="connsiteX2" fmla="*/ 0 w 21079"/>
              <a:gd name="connsiteY2" fmla="*/ 18298 h 18298"/>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 name="connsiteX0" fmla="*/ 0 w 21079"/>
              <a:gd name="connsiteY0" fmla="*/ 18637 h 18637"/>
              <a:gd name="connsiteX1" fmla="*/ 21079 w 21079"/>
              <a:gd name="connsiteY1" fmla="*/ 2775 h 18637"/>
              <a:gd name="connsiteX2" fmla="*/ 0 w 21079"/>
              <a:gd name="connsiteY2" fmla="*/ 18637 h 18637"/>
            </a:gdLst>
            <a:ahLst/>
            <a:cxnLst>
              <a:cxn ang="0">
                <a:pos x="connsiteX0" y="connsiteY0"/>
              </a:cxn>
              <a:cxn ang="0">
                <a:pos x="connsiteX1" y="connsiteY1"/>
              </a:cxn>
              <a:cxn ang="0">
                <a:pos x="connsiteX2" y="connsiteY2"/>
              </a:cxn>
            </a:cxnLst>
            <a:rect l="l" t="t" r="r" b="b"/>
            <a:pathLst>
              <a:path w="21079" h="18637">
                <a:moveTo>
                  <a:pt x="0" y="18637"/>
                </a:moveTo>
                <a:cubicBezTo>
                  <a:pt x="1785" y="8881"/>
                  <a:pt x="10772" y="-6277"/>
                  <a:pt x="21079" y="2775"/>
                </a:cubicBezTo>
                <a:cubicBezTo>
                  <a:pt x="12492" y="624"/>
                  <a:pt x="7049" y="4574"/>
                  <a:pt x="0" y="18637"/>
                </a:cubicBezTo>
                <a:close/>
              </a:path>
            </a:pathLst>
          </a:custGeom>
          <a:solidFill>
            <a:srgbClr val="FFFFFF">
              <a:alpha val="49804"/>
            </a:srgbClr>
          </a:solidFill>
        </p:spPr>
        <p:txBody>
          <a:bodyPr wrap="square" lIns="0" tIns="0" rIns="0" bIns="0" rtlCol="0" anchor="ctr">
            <a:noAutofit/>
          </a:bodyPr>
          <a:lstStyle/>
          <a:p>
            <a:pPr algn="ctr"/>
            <a:endParaRPr lang="en-US" sz="1200">
              <a:solidFill>
                <a:schemeClr val="bg1"/>
              </a:solidFill>
              <a:latin typeface="Avenir Next Condensed Medium" charset="0"/>
              <a:ea typeface="Avenir Next Condensed Medium" charset="0"/>
              <a:cs typeface="Avenir Next Condensed Medium" charset="0"/>
            </a:endParaRPr>
          </a:p>
        </p:txBody>
      </p:sp>
      <p:sp>
        <p:nvSpPr>
          <p:cNvPr id="94" name="TextBox 93"/>
          <p:cNvSpPr txBox="1"/>
          <p:nvPr/>
        </p:nvSpPr>
        <p:spPr>
          <a:xfrm>
            <a:off x="6573600" y="4072634"/>
            <a:ext cx="2462796" cy="932734"/>
          </a:xfrm>
          <a:prstGeom prst="rect">
            <a:avLst/>
          </a:prstGeom>
          <a:noFill/>
        </p:spPr>
        <p:txBody>
          <a:bodyPr wrap="square" rtlCol="0">
            <a:spAutoFit/>
          </a:bodyPr>
          <a:lstStyle/>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Expression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fr-CA" sz="1600" dirty="0" smtClean="0">
                <a:solidFill>
                  <a:srgbClr val="33AFF7"/>
                </a:solidFill>
                <a:latin typeface="GT Pressura Mono" pitchFamily="2" charset="0"/>
              </a:rPr>
              <a:t>Compréhension</a:t>
            </a:r>
            <a:r>
              <a:rPr lang="en-US" sz="1600" dirty="0" smtClean="0">
                <a:solidFill>
                  <a:srgbClr val="33AFF7"/>
                </a:solidFill>
                <a:latin typeface="GT Pressura Mono" pitchFamily="2" charset="0"/>
              </a:rPr>
              <a:t> </a:t>
            </a:r>
            <a:r>
              <a:rPr lang="en-US" sz="1600" dirty="0" smtClean="0">
                <a:solidFill>
                  <a:srgbClr val="FF8939"/>
                </a:solidFill>
                <a:latin typeface="GT Pressura Mono" pitchFamily="2" charset="0"/>
              </a:rPr>
              <a:t>/</a:t>
            </a:r>
          </a:p>
          <a:p>
            <a:pPr algn="ctr">
              <a:lnSpc>
                <a:spcPts val="2220"/>
              </a:lnSpc>
            </a:pPr>
            <a:r>
              <a:rPr lang="en-US" sz="1600" dirty="0" smtClean="0">
                <a:solidFill>
                  <a:srgbClr val="FF8939"/>
                </a:solidFill>
                <a:latin typeface="GT Pressura Mono" pitchFamily="2" charset="0"/>
              </a:rPr>
              <a:t>/ </a:t>
            </a:r>
            <a:r>
              <a:rPr lang="en-US" sz="1600" dirty="0" smtClean="0">
                <a:solidFill>
                  <a:srgbClr val="33AFF7"/>
                </a:solidFill>
                <a:latin typeface="GT Pressura Mono" pitchFamily="2" charset="0"/>
              </a:rPr>
              <a:t>Connexion </a:t>
            </a:r>
            <a:r>
              <a:rPr lang="en-US" sz="1600" dirty="0" smtClean="0">
                <a:solidFill>
                  <a:srgbClr val="FF8939"/>
                </a:solidFill>
                <a:latin typeface="GT Pressura Mono" pitchFamily="2" charset="0"/>
              </a:rPr>
              <a:t>/</a:t>
            </a:r>
            <a:r>
              <a:rPr lang="en-US" sz="1600" dirty="0" smtClean="0">
                <a:solidFill>
                  <a:srgbClr val="7F7F7F"/>
                </a:solidFill>
                <a:latin typeface="GT Pressura Mono" pitchFamily="2" charset="0"/>
              </a:rPr>
              <a:t> </a:t>
            </a:r>
            <a:endParaRPr lang="en-US" sz="1600" dirty="0">
              <a:solidFill>
                <a:srgbClr val="7F7F7F"/>
              </a:solidFill>
              <a:latin typeface="GT Pressura Mono" pitchFamily="2" charset="0"/>
            </a:endParaRPr>
          </a:p>
        </p:txBody>
      </p:sp>
      <p:sp>
        <p:nvSpPr>
          <p:cNvPr id="36" name="TextBox 35"/>
          <p:cNvSpPr txBox="1"/>
          <p:nvPr/>
        </p:nvSpPr>
        <p:spPr>
          <a:xfrm>
            <a:off x="-18243" y="544184"/>
            <a:ext cx="2404479"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fr-CA" sz="3000" dirty="0" smtClean="0">
                <a:solidFill>
                  <a:schemeClr val="bg1"/>
                </a:solidFill>
                <a:latin typeface="GT Pressura Mono" pitchFamily="2" charset="0"/>
              </a:rPr>
              <a:t>LA PENS</a:t>
            </a:r>
            <a:r>
              <a:rPr lang="en-CA" sz="3000" dirty="0" smtClean="0">
                <a:solidFill>
                  <a:schemeClr val="bg1"/>
                </a:solidFill>
                <a:latin typeface="GT Pressura Mono" pitchFamily="2" charset="0"/>
              </a:rPr>
              <a:t>É</a:t>
            </a:r>
            <a:r>
              <a:rPr lang="fr-CA" sz="3000" dirty="0" smtClean="0">
                <a:solidFill>
                  <a:schemeClr val="bg1"/>
                </a:solidFill>
                <a:latin typeface="GT Pressura Mono" pitchFamily="2" charset="0"/>
              </a:rPr>
              <a:t>E</a:t>
            </a:r>
            <a:endParaRPr lang="en-US" sz="3000" cap="small" dirty="0">
              <a:solidFill>
                <a:schemeClr val="bg1"/>
              </a:solidFill>
              <a:latin typeface="GT Pressura Mono" pitchFamily="2" charset="0"/>
            </a:endParaRPr>
          </a:p>
        </p:txBody>
      </p:sp>
      <p:sp>
        <p:nvSpPr>
          <p:cNvPr id="37" name="TextBox 36"/>
          <p:cNvSpPr txBox="1"/>
          <p:nvPr/>
        </p:nvSpPr>
        <p:spPr>
          <a:xfrm>
            <a:off x="-3336" y="1187185"/>
            <a:ext cx="2934446" cy="553998"/>
          </a:xfrm>
          <a:prstGeom prst="rect">
            <a:avLst/>
          </a:prstGeom>
          <a:solidFill>
            <a:schemeClr val="bg2">
              <a:lumMod val="25000"/>
            </a:schemeClr>
          </a:solidFill>
          <a:effectLst>
            <a:outerShdw blurRad="50800" dist="38100" dir="2700000" algn="tl" rotWithShape="0">
              <a:srgbClr val="000000">
                <a:alpha val="43000"/>
              </a:srgbClr>
            </a:outerShdw>
          </a:effectLst>
        </p:spPr>
        <p:txBody>
          <a:bodyPr wrap="square" rtlCol="0">
            <a:spAutoFit/>
          </a:bodyPr>
          <a:lstStyle/>
          <a:p>
            <a:r>
              <a:rPr lang="en-US" sz="3000" cap="small" dirty="0" smtClean="0">
                <a:solidFill>
                  <a:schemeClr val="bg1"/>
                </a:solidFill>
                <a:latin typeface="GT Pressura Mono" pitchFamily="2" charset="0"/>
              </a:rPr>
              <a:t>INFORMATIQUE</a:t>
            </a:r>
            <a:endParaRPr lang="en-US" sz="3000" cap="small" dirty="0">
              <a:solidFill>
                <a:schemeClr val="bg1"/>
              </a:solidFill>
              <a:latin typeface="GT Pressura Mono" pitchFamily="2" charset="0"/>
            </a:endParaRPr>
          </a:p>
        </p:txBody>
      </p:sp>
      <p:grpSp>
        <p:nvGrpSpPr>
          <p:cNvPr id="2" name="Group 68"/>
          <p:cNvGrpSpPr/>
          <p:nvPr/>
        </p:nvGrpSpPr>
        <p:grpSpPr>
          <a:xfrm>
            <a:off x="2386236" y="265908"/>
            <a:ext cx="4687838" cy="4339659"/>
            <a:chOff x="3747458" y="1195383"/>
            <a:chExt cx="4697085" cy="4348218"/>
          </a:xfrm>
        </p:grpSpPr>
        <p:sp>
          <p:nvSpPr>
            <p:cNvPr id="70" name="Freeform 69"/>
            <p:cNvSpPr/>
            <p:nvPr/>
          </p:nvSpPr>
          <p:spPr>
            <a:xfrm>
              <a:off x="3747458" y="2613304"/>
              <a:ext cx="2116129" cy="2893678"/>
            </a:xfrm>
            <a:custGeom>
              <a:avLst/>
              <a:gdLst>
                <a:gd name="connsiteX0" fmla="*/ 956854 w 1399483"/>
                <a:gd name="connsiteY0" fmla="*/ 0 h 1913708"/>
                <a:gd name="connsiteX1" fmla="*/ 1329305 w 1399483"/>
                <a:gd name="connsiteY1" fmla="*/ 75194 h 1913708"/>
                <a:gd name="connsiteX2" fmla="*/ 1399483 w 1399483"/>
                <a:gd name="connsiteY2" fmla="*/ 109001 h 1913708"/>
                <a:gd name="connsiteX3" fmla="*/ 1314604 w 1399483"/>
                <a:gd name="connsiteY3" fmla="*/ 174068 h 1913708"/>
                <a:gd name="connsiteX4" fmla="*/ 956854 w 1399483"/>
                <a:gd name="connsiteY4" fmla="*/ 956855 h 1913708"/>
                <a:gd name="connsiteX5" fmla="*/ 958129 w 1399483"/>
                <a:gd name="connsiteY5" fmla="*/ 982104 h 1913708"/>
                <a:gd name="connsiteX6" fmla="*/ 958130 w 1399483"/>
                <a:gd name="connsiteY6" fmla="*/ 982104 h 1913708"/>
                <a:gd name="connsiteX7" fmla="*/ 962200 w 1399483"/>
                <a:gd name="connsiteY7" fmla="*/ 1062700 h 1913708"/>
                <a:gd name="connsiteX8" fmla="*/ 1324045 w 1399483"/>
                <a:gd name="connsiteY8" fmla="*/ 1747721 h 1913708"/>
                <a:gd name="connsiteX9" fmla="*/ 1399377 w 1399483"/>
                <a:gd name="connsiteY9" fmla="*/ 1804758 h 1913708"/>
                <a:gd name="connsiteX10" fmla="*/ 1329305 w 1399483"/>
                <a:gd name="connsiteY10" fmla="*/ 1838514 h 1913708"/>
                <a:gd name="connsiteX11" fmla="*/ 956854 w 1399483"/>
                <a:gd name="connsiteY11" fmla="*/ 1913708 h 1913708"/>
                <a:gd name="connsiteX12" fmla="*/ 0 w 1399483"/>
                <a:gd name="connsiteY12" fmla="*/ 956854 h 1913708"/>
                <a:gd name="connsiteX13" fmla="*/ 956854 w 1399483"/>
                <a:gd name="connsiteY13" fmla="*/ 0 h 191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9483" h="1913708">
                  <a:moveTo>
                    <a:pt x="956854" y="0"/>
                  </a:moveTo>
                  <a:cubicBezTo>
                    <a:pt x="1088968" y="0"/>
                    <a:pt x="1214829" y="26775"/>
                    <a:pt x="1329305" y="75194"/>
                  </a:cubicBezTo>
                  <a:lnTo>
                    <a:pt x="1399483" y="109001"/>
                  </a:lnTo>
                  <a:lnTo>
                    <a:pt x="1314604" y="174068"/>
                  </a:lnTo>
                  <a:cubicBezTo>
                    <a:pt x="1095471" y="363888"/>
                    <a:pt x="956854" y="644184"/>
                    <a:pt x="956854" y="956855"/>
                  </a:cubicBezTo>
                  <a:lnTo>
                    <a:pt x="958129" y="982104"/>
                  </a:lnTo>
                  <a:lnTo>
                    <a:pt x="958130" y="982104"/>
                  </a:lnTo>
                  <a:lnTo>
                    <a:pt x="962200" y="1062700"/>
                  </a:lnTo>
                  <a:cubicBezTo>
                    <a:pt x="990033" y="1336762"/>
                    <a:pt x="1124766" y="1579220"/>
                    <a:pt x="1324045" y="1747721"/>
                  </a:cubicBezTo>
                  <a:lnTo>
                    <a:pt x="1399377" y="1804758"/>
                  </a:lnTo>
                  <a:lnTo>
                    <a:pt x="1329305" y="1838514"/>
                  </a:lnTo>
                  <a:cubicBezTo>
                    <a:pt x="1214829" y="1886933"/>
                    <a:pt x="1088968" y="1913708"/>
                    <a:pt x="956854" y="1913708"/>
                  </a:cubicBezTo>
                  <a:cubicBezTo>
                    <a:pt x="428398" y="1913708"/>
                    <a:pt x="0" y="1485310"/>
                    <a:pt x="0" y="956854"/>
                  </a:cubicBezTo>
                  <a:cubicBezTo>
                    <a:pt x="0" y="428398"/>
                    <a:pt x="428398" y="0"/>
                    <a:pt x="956854" y="0"/>
                  </a:cubicBezTo>
                  <a:close/>
                </a:path>
              </a:pathLst>
            </a:custGeom>
            <a:solidFill>
              <a:schemeClr val="tx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1" name="Freeform 70"/>
            <p:cNvSpPr/>
            <p:nvPr/>
          </p:nvSpPr>
          <p:spPr>
            <a:xfrm>
              <a:off x="5555905" y="2877319"/>
              <a:ext cx="2888638" cy="2666282"/>
            </a:xfrm>
            <a:custGeom>
              <a:avLst/>
              <a:gdLst>
                <a:gd name="connsiteX0" fmla="*/ 1467058 w 1910375"/>
                <a:gd name="connsiteY0" fmla="*/ 0 h 1763322"/>
                <a:gd name="connsiteX1" fmla="*/ 1488507 w 1910375"/>
                <a:gd name="connsiteY1" fmla="*/ 13030 h 1763322"/>
                <a:gd name="connsiteX2" fmla="*/ 1910375 w 1910375"/>
                <a:gd name="connsiteY2" fmla="*/ 806468 h 1763322"/>
                <a:gd name="connsiteX3" fmla="*/ 953521 w 1910375"/>
                <a:gd name="connsiteY3" fmla="*/ 1763322 h 1763322"/>
                <a:gd name="connsiteX4" fmla="*/ 1607 w 1910375"/>
                <a:gd name="connsiteY4" fmla="*/ 904301 h 1763322"/>
                <a:gd name="connsiteX5" fmla="*/ 0 w 1910375"/>
                <a:gd name="connsiteY5" fmla="*/ 872480 h 1763322"/>
                <a:gd name="connsiteX6" fmla="*/ 56314 w 1910375"/>
                <a:gd name="connsiteY6" fmla="*/ 898762 h 1763322"/>
                <a:gd name="connsiteX7" fmla="*/ 435907 w 1910375"/>
                <a:gd name="connsiteY7" fmla="*/ 970569 h 1763322"/>
                <a:gd name="connsiteX8" fmla="*/ 929359 w 1910375"/>
                <a:gd name="connsiteY8" fmla="*/ 845622 h 1763322"/>
                <a:gd name="connsiteX9" fmla="*/ 952247 w 1910375"/>
                <a:gd name="connsiteY9" fmla="*/ 831718 h 1763322"/>
                <a:gd name="connsiteX10" fmla="*/ 952247 w 1910375"/>
                <a:gd name="connsiteY10" fmla="*/ 831717 h 1763322"/>
                <a:gd name="connsiteX11" fmla="*/ 1014713 w 1910375"/>
                <a:gd name="connsiteY11" fmla="*/ 793768 h 1763322"/>
                <a:gd name="connsiteX12" fmla="*/ 1462820 w 1910375"/>
                <a:gd name="connsiteY12" fmla="*/ 67189 h 1763322"/>
                <a:gd name="connsiteX13" fmla="*/ 1467058 w 1910375"/>
                <a:gd name="connsiteY13" fmla="*/ 0 h 17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2">
                  <a:moveTo>
                    <a:pt x="1467058" y="0"/>
                  </a:moveTo>
                  <a:lnTo>
                    <a:pt x="1488507" y="13030"/>
                  </a:lnTo>
                  <a:cubicBezTo>
                    <a:pt x="1743032" y="184983"/>
                    <a:pt x="1910375" y="476183"/>
                    <a:pt x="1910375" y="806468"/>
                  </a:cubicBezTo>
                  <a:cubicBezTo>
                    <a:pt x="1910375" y="1334924"/>
                    <a:pt x="1481977" y="1763322"/>
                    <a:pt x="953521" y="1763322"/>
                  </a:cubicBezTo>
                  <a:cubicBezTo>
                    <a:pt x="458094" y="1763322"/>
                    <a:pt x="50608" y="1386801"/>
                    <a:pt x="1607" y="904301"/>
                  </a:cubicBezTo>
                  <a:lnTo>
                    <a:pt x="0" y="872480"/>
                  </a:lnTo>
                  <a:lnTo>
                    <a:pt x="56314" y="898762"/>
                  </a:lnTo>
                  <a:cubicBezTo>
                    <a:pt x="173850" y="945109"/>
                    <a:pt x="301905" y="970569"/>
                    <a:pt x="435907" y="970569"/>
                  </a:cubicBezTo>
                  <a:cubicBezTo>
                    <a:pt x="614577" y="970569"/>
                    <a:pt x="782674" y="925307"/>
                    <a:pt x="929359" y="845622"/>
                  </a:cubicBezTo>
                  <a:lnTo>
                    <a:pt x="952247" y="831718"/>
                  </a:lnTo>
                  <a:lnTo>
                    <a:pt x="952247" y="831717"/>
                  </a:lnTo>
                  <a:lnTo>
                    <a:pt x="1014713" y="793768"/>
                  </a:lnTo>
                  <a:cubicBezTo>
                    <a:pt x="1255665" y="630984"/>
                    <a:pt x="1424401" y="369424"/>
                    <a:pt x="1462820" y="67189"/>
                  </a:cubicBezTo>
                  <a:lnTo>
                    <a:pt x="1467058" y="0"/>
                  </a:lnTo>
                  <a:close/>
                </a:path>
              </a:pathLst>
            </a:custGeom>
            <a:solidFill>
              <a:schemeClr val="tx2"/>
            </a:solidFill>
            <a:ln w="127000" cap="rnd" cmpd="sng">
              <a:solidFill>
                <a:schemeClr val="tx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73" name="Freeform 72"/>
            <p:cNvSpPr/>
            <p:nvPr/>
          </p:nvSpPr>
          <p:spPr>
            <a:xfrm>
              <a:off x="4672514" y="1195383"/>
              <a:ext cx="2888638" cy="2666284"/>
            </a:xfrm>
            <a:custGeom>
              <a:avLst/>
              <a:gdLst>
                <a:gd name="connsiteX0" fmla="*/ 953521 w 1910375"/>
                <a:gd name="connsiteY0" fmla="*/ 0 h 1763323"/>
                <a:gd name="connsiteX1" fmla="*/ 1910375 w 1910375"/>
                <a:gd name="connsiteY1" fmla="*/ 956854 h 1763323"/>
                <a:gd name="connsiteX2" fmla="*/ 1488507 w 1910375"/>
                <a:gd name="connsiteY2" fmla="*/ 1750292 h 1763323"/>
                <a:gd name="connsiteX3" fmla="*/ 1467058 w 1910375"/>
                <a:gd name="connsiteY3" fmla="*/ 1763323 h 1763323"/>
                <a:gd name="connsiteX4" fmla="*/ 1462820 w 1910375"/>
                <a:gd name="connsiteY4" fmla="*/ 1696133 h 1763323"/>
                <a:gd name="connsiteX5" fmla="*/ 1014713 w 1910375"/>
                <a:gd name="connsiteY5" fmla="*/ 969554 h 1763323"/>
                <a:gd name="connsiteX6" fmla="*/ 953523 w 1910375"/>
                <a:gd name="connsiteY6" fmla="*/ 932381 h 1763323"/>
                <a:gd name="connsiteX7" fmla="*/ 953522 w 1910375"/>
                <a:gd name="connsiteY7" fmla="*/ 932381 h 1763323"/>
                <a:gd name="connsiteX8" fmla="*/ 929358 w 1910375"/>
                <a:gd name="connsiteY8" fmla="*/ 917701 h 1763323"/>
                <a:gd name="connsiteX9" fmla="*/ 435906 w 1910375"/>
                <a:gd name="connsiteY9" fmla="*/ 792754 h 1763323"/>
                <a:gd name="connsiteX10" fmla="*/ 56313 w 1910375"/>
                <a:gd name="connsiteY10" fmla="*/ 864561 h 1763323"/>
                <a:gd name="connsiteX11" fmla="*/ 0 w 1910375"/>
                <a:gd name="connsiteY11" fmla="*/ 890843 h 1763323"/>
                <a:gd name="connsiteX12" fmla="*/ 1607 w 1910375"/>
                <a:gd name="connsiteY12" fmla="*/ 859021 h 1763323"/>
                <a:gd name="connsiteX13" fmla="*/ 953521 w 1910375"/>
                <a:gd name="connsiteY13" fmla="*/ 0 h 17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0375" h="1763323">
                  <a:moveTo>
                    <a:pt x="953521" y="0"/>
                  </a:moveTo>
                  <a:cubicBezTo>
                    <a:pt x="1481977" y="0"/>
                    <a:pt x="1910375" y="428398"/>
                    <a:pt x="1910375" y="956854"/>
                  </a:cubicBezTo>
                  <a:cubicBezTo>
                    <a:pt x="1910375" y="1287139"/>
                    <a:pt x="1743032" y="1578339"/>
                    <a:pt x="1488507" y="1750292"/>
                  </a:cubicBezTo>
                  <a:lnTo>
                    <a:pt x="1467058" y="1763323"/>
                  </a:lnTo>
                  <a:lnTo>
                    <a:pt x="1462820" y="1696133"/>
                  </a:lnTo>
                  <a:cubicBezTo>
                    <a:pt x="1424401" y="1393898"/>
                    <a:pt x="1255665" y="1132338"/>
                    <a:pt x="1014713" y="969554"/>
                  </a:cubicBezTo>
                  <a:lnTo>
                    <a:pt x="953523" y="932381"/>
                  </a:lnTo>
                  <a:lnTo>
                    <a:pt x="953522" y="932381"/>
                  </a:lnTo>
                  <a:lnTo>
                    <a:pt x="929358" y="917701"/>
                  </a:lnTo>
                  <a:cubicBezTo>
                    <a:pt x="782673" y="838017"/>
                    <a:pt x="614576" y="792754"/>
                    <a:pt x="435906" y="792754"/>
                  </a:cubicBezTo>
                  <a:cubicBezTo>
                    <a:pt x="301904" y="792754"/>
                    <a:pt x="173849" y="818215"/>
                    <a:pt x="56313" y="864561"/>
                  </a:cubicBezTo>
                  <a:lnTo>
                    <a:pt x="0" y="890843"/>
                  </a:lnTo>
                  <a:lnTo>
                    <a:pt x="1607" y="859021"/>
                  </a:lnTo>
                  <a:cubicBezTo>
                    <a:pt x="50608" y="376522"/>
                    <a:pt x="458094" y="0"/>
                    <a:pt x="953521" y="0"/>
                  </a:cubicBezTo>
                  <a:close/>
                </a:path>
              </a:pathLst>
            </a:custGeom>
            <a:solidFill>
              <a:schemeClr val="tx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chemeClr val="tx1"/>
                </a:solidFill>
              </a:endParaRPr>
            </a:p>
          </p:txBody>
        </p:sp>
        <p:sp>
          <p:nvSpPr>
            <p:cNvPr id="104" name="Rectangle 103"/>
            <p:cNvSpPr/>
            <p:nvPr/>
          </p:nvSpPr>
          <p:spPr>
            <a:xfrm>
              <a:off x="6221911" y="4507632"/>
              <a:ext cx="1841207" cy="348900"/>
            </a:xfrm>
            <a:prstGeom prst="rect">
              <a:avLst/>
            </a:prstGeom>
          </p:spPr>
          <p:txBody>
            <a:bodyPr wrap="none">
              <a:spAutoFit/>
            </a:bodyPr>
            <a:lstStyle/>
            <a:p>
              <a:pPr algn="r"/>
              <a:r>
                <a:rPr lang="en-US" sz="1700" dirty="0" smtClean="0">
                  <a:solidFill>
                    <a:srgbClr val="FFFFFF"/>
                  </a:solidFill>
                  <a:latin typeface="GT Pressura Mono"/>
                </a:rPr>
                <a:t>/</a:t>
              </a:r>
              <a:r>
                <a:rPr lang="en-US" sz="1700" kern="1200" dirty="0" smtClean="0">
                  <a:solidFill>
                    <a:srgbClr val="FFFFFF"/>
                  </a:solidFill>
                  <a:latin typeface="GT Pressura Mono"/>
                </a:rPr>
                <a:t>PERSPECTIVES</a:t>
              </a:r>
              <a:r>
                <a:rPr lang="en-US" sz="1700" dirty="0" smtClean="0">
                  <a:solidFill>
                    <a:srgbClr val="FFFFFF"/>
                  </a:solidFill>
                  <a:latin typeface="GT Pressura Mono"/>
                </a:rPr>
                <a:t>/</a:t>
              </a:r>
              <a:endParaRPr lang="en-US" sz="1700" kern="1200" dirty="0">
                <a:solidFill>
                  <a:srgbClr val="FFFFFF"/>
                </a:solidFill>
                <a:latin typeface="GT Pressura Mono"/>
              </a:endParaRPr>
            </a:p>
          </p:txBody>
        </p:sp>
        <p:sp>
          <p:nvSpPr>
            <p:cNvPr id="100" name="Rectangle 99"/>
            <p:cNvSpPr/>
            <p:nvPr/>
          </p:nvSpPr>
          <p:spPr>
            <a:xfrm>
              <a:off x="5561333" y="1765761"/>
              <a:ext cx="1510117" cy="354641"/>
            </a:xfrm>
            <a:prstGeom prst="rect">
              <a:avLst/>
            </a:prstGeom>
          </p:spPr>
          <p:txBody>
            <a:bodyPr wrap="none">
              <a:spAutoFit/>
            </a:bodyPr>
            <a:lstStyle/>
            <a:p>
              <a:pPr algn="r"/>
              <a:r>
                <a:rPr lang="en-US" sz="1700" dirty="0" smtClean="0">
                  <a:solidFill>
                    <a:schemeClr val="bg1"/>
                  </a:solidFill>
                  <a:latin typeface="GT Pressura Mono"/>
                </a:rPr>
                <a:t>&lt;</a:t>
              </a:r>
              <a:r>
                <a:rPr lang="en-US" sz="1700" kern="1200" dirty="0" smtClean="0">
                  <a:solidFill>
                    <a:schemeClr val="bg1"/>
                  </a:solidFill>
                  <a:latin typeface="GT Pressura Mono"/>
                </a:rPr>
                <a:t>PRATIQUES&gt;</a:t>
              </a:r>
              <a:endParaRPr lang="en-US" sz="1700" kern="1200" dirty="0">
                <a:solidFill>
                  <a:schemeClr val="bg1"/>
                </a:solidFill>
                <a:latin typeface="GT Pressura Mono"/>
              </a:endParaRPr>
            </a:p>
          </p:txBody>
        </p:sp>
        <p:sp>
          <p:nvSpPr>
            <p:cNvPr id="87" name="Rectangle 86"/>
            <p:cNvSpPr/>
            <p:nvPr/>
          </p:nvSpPr>
          <p:spPr>
            <a:xfrm>
              <a:off x="3785632" y="3750771"/>
              <a:ext cx="1367158" cy="348900"/>
            </a:xfrm>
            <a:prstGeom prst="rect">
              <a:avLst/>
            </a:prstGeom>
          </p:spPr>
          <p:txBody>
            <a:bodyPr wrap="none">
              <a:spAutoFit/>
            </a:bodyPr>
            <a:lstStyle/>
            <a:p>
              <a:pPr algn="r"/>
              <a:r>
                <a:rPr lang="en-US" sz="1700" dirty="0" smtClean="0">
                  <a:solidFill>
                    <a:schemeClr val="bg1"/>
                  </a:solidFill>
                  <a:latin typeface="GT Pressura Mono"/>
                </a:rPr>
                <a:t>{C</a:t>
              </a:r>
              <a:r>
                <a:rPr lang="en-US" sz="1700" kern="1200" dirty="0" smtClean="0">
                  <a:solidFill>
                    <a:schemeClr val="bg1"/>
                  </a:solidFill>
                  <a:latin typeface="GT Pressura Mono"/>
                </a:rPr>
                <a:t>ONCEPTS}</a:t>
              </a:r>
              <a:endParaRPr lang="en-US" sz="1700" kern="1200" dirty="0">
                <a:solidFill>
                  <a:schemeClr val="bg1"/>
                </a:solidFill>
                <a:latin typeface="GT Pressura Mono"/>
              </a:endParaRPr>
            </a:p>
          </p:txBody>
        </p:sp>
      </p:grpSp>
      <p:pic>
        <p:nvPicPr>
          <p:cNvPr id="5" name="Picture 4" descr="Heart_Blue.png"/>
          <p:cNvPicPr>
            <a:picLocks noChangeAspect="1"/>
          </p:cNvPicPr>
          <p:nvPr/>
        </p:nvPicPr>
        <p:blipFill>
          <a:blip r:embed="rId4">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853192" y="2528967"/>
            <a:ext cx="704553" cy="506825"/>
          </a:xfrm>
          <a:prstGeom prst="rect">
            <a:avLst/>
          </a:prstGeom>
        </p:spPr>
      </p:pic>
      <p:pic>
        <p:nvPicPr>
          <p:cNvPr id="6" name="Picture 5" descr="Heart_Orange"/>
          <p:cNvPicPr>
            <a:picLocks noChangeAspect="1"/>
          </p:cNvPicPr>
          <p:nvPr/>
        </p:nvPicPr>
        <p:blipFill>
          <a:blip r:embed="rId5">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534079" y="76934"/>
            <a:ext cx="742039" cy="533789"/>
          </a:xfrm>
          <a:prstGeom prst="rect">
            <a:avLst/>
          </a:prstGeom>
        </p:spPr>
      </p:pic>
      <p:pic>
        <p:nvPicPr>
          <p:cNvPr id="7" name="Picture 6" descr="Heart.png"/>
          <p:cNvPicPr>
            <a:picLocks noChangeAspect="1"/>
          </p:cNvPicPr>
          <p:nvPr/>
        </p:nvPicPr>
        <p:blipFill>
          <a:blip r:embed="rId6">
            <a:extLst>
              <a:ext uri="{28A0092B-C50C-407E-A947-70E740481C1C}">
                <a14:useLocalDpi xmlns:mc="http://schemas.openxmlformats.org/markup-compatibility/2006" xmlns:mv="urn:schemas-microsoft-com:mac:vml" xmlns="" xmlns:a14="http://schemas.microsoft.com/office/drawing/2010/main" val="0"/>
              </a:ext>
            </a:extLst>
          </a:blip>
          <a:stretch>
            <a:fillRect/>
          </a:stretch>
        </p:blipFill>
        <p:spPr>
          <a:xfrm>
            <a:off x="7387744" y="3550703"/>
            <a:ext cx="718658" cy="516970"/>
          </a:xfrm>
          <a:prstGeom prst="rect">
            <a:avLst/>
          </a:prstGeom>
        </p:spPr>
      </p:pic>
      <p:sp>
        <p:nvSpPr>
          <p:cNvPr id="40" name="TextBox 39"/>
          <p:cNvSpPr txBox="1"/>
          <p:nvPr/>
        </p:nvSpPr>
        <p:spPr>
          <a:xfrm>
            <a:off x="2012950" y="527050"/>
            <a:ext cx="184666" cy="369332"/>
          </a:xfrm>
          <a:prstGeom prst="rect">
            <a:avLst/>
          </a:prstGeom>
          <a:noFill/>
        </p:spPr>
        <p:txBody>
          <a:bodyPr wrap="none" rtlCol="0">
            <a:spAutoFit/>
          </a:bodyPr>
          <a:lstStyle/>
          <a:p>
            <a:endParaRPr lang="en-US"/>
          </a:p>
        </p:txBody>
      </p:sp>
      <p:sp>
        <p:nvSpPr>
          <p:cNvPr id="44" name="TextBox 43"/>
          <p:cNvSpPr txBox="1"/>
          <p:nvPr/>
        </p:nvSpPr>
        <p:spPr>
          <a:xfrm>
            <a:off x="-1438866" y="3097132"/>
            <a:ext cx="5232655" cy="2067233"/>
          </a:xfrm>
          <a:prstGeom prst="rect">
            <a:avLst/>
          </a:prstGeom>
          <a:noFill/>
        </p:spPr>
        <p:txBody>
          <a:bodyPr wrap="square" rtlCol="0">
            <a:spAutoFit/>
          </a:bodyPr>
          <a:lstStyle/>
          <a:p>
            <a:pPr algn="ctr">
              <a:lnSpc>
                <a:spcPts val="2220"/>
              </a:lnSpc>
            </a:pPr>
            <a:r>
              <a:rPr lang="fr-CA" sz="1600" dirty="0" smtClean="0">
                <a:solidFill>
                  <a:srgbClr val="33AFF7"/>
                </a:solidFill>
                <a:latin typeface="GT Pressura Mono" pitchFamily="2" charset="0"/>
              </a:rPr>
              <a:t>{ Algorithmes }</a:t>
            </a:r>
          </a:p>
          <a:p>
            <a:pPr algn="ctr">
              <a:lnSpc>
                <a:spcPts val="2220"/>
              </a:lnSpc>
            </a:pPr>
            <a:r>
              <a:rPr lang="fr-CA" sz="1600" dirty="0" smtClean="0">
                <a:solidFill>
                  <a:srgbClr val="33AFF7"/>
                </a:solidFill>
                <a:latin typeface="GT Pressura Mono" pitchFamily="2" charset="0"/>
              </a:rPr>
              <a:t>{ D</a:t>
            </a:r>
            <a:r>
              <a:rPr lang="fr-CA" sz="1600" dirty="0" smtClean="0">
                <a:solidFill>
                  <a:schemeClr val="tx1"/>
                </a:solidFill>
                <a:latin typeface="GT Pressura Mono" pitchFamily="2" charset="0"/>
              </a:rPr>
              <a:t>é</a:t>
            </a:r>
            <a:r>
              <a:rPr lang="fr-CA" sz="1600" dirty="0" smtClean="0">
                <a:solidFill>
                  <a:srgbClr val="33AFF7"/>
                </a:solidFill>
                <a:latin typeface="GT Pressura Mono" pitchFamily="2" charset="0"/>
              </a:rPr>
              <a:t>composition }</a:t>
            </a:r>
          </a:p>
          <a:p>
            <a:pPr algn="ctr">
              <a:lnSpc>
                <a:spcPts val="2220"/>
              </a:lnSpc>
            </a:pPr>
            <a:r>
              <a:rPr lang="fr-CA" sz="1600" dirty="0" smtClean="0">
                <a:solidFill>
                  <a:srgbClr val="33AFF7"/>
                </a:solidFill>
                <a:latin typeface="GT Pressura Mono" pitchFamily="2" charset="0"/>
              </a:rPr>
              <a:t>{ Abstraction }</a:t>
            </a:r>
          </a:p>
          <a:p>
            <a:pPr algn="ctr">
              <a:lnSpc>
                <a:spcPts val="2220"/>
              </a:lnSpc>
            </a:pPr>
            <a:r>
              <a:rPr lang="fr-CA" sz="1600" dirty="0" smtClean="0">
                <a:solidFill>
                  <a:srgbClr val="33AFF7"/>
                </a:solidFill>
                <a:latin typeface="GT Pressura Mono" pitchFamily="2" charset="0"/>
              </a:rPr>
              <a:t>{ </a:t>
            </a:r>
            <a:r>
              <a:rPr lang="fr-CA" sz="1600" dirty="0" smtClean="0">
                <a:solidFill>
                  <a:schemeClr val="tx1"/>
                </a:solidFill>
                <a:latin typeface="GT Pressura Mono" pitchFamily="2" charset="0"/>
              </a:rPr>
              <a:t>Reconnaissance </a:t>
            </a:r>
          </a:p>
          <a:p>
            <a:pPr algn="ctr">
              <a:lnSpc>
                <a:spcPts val="2220"/>
              </a:lnSpc>
            </a:pPr>
            <a:r>
              <a:rPr lang="fr-CA" sz="1600" dirty="0" smtClean="0">
                <a:solidFill>
                  <a:schemeClr val="tx1"/>
                </a:solidFill>
                <a:latin typeface="GT Pressura Mono" pitchFamily="2" charset="0"/>
              </a:rPr>
              <a:t>de Schémas </a:t>
            </a:r>
            <a:r>
              <a:rPr lang="fr-CA" sz="1600" dirty="0" smtClean="0">
                <a:solidFill>
                  <a:srgbClr val="33AFF7"/>
                </a:solidFill>
                <a:latin typeface="GT Pressura Mono" pitchFamily="2" charset="0"/>
              </a:rPr>
              <a:t>}</a:t>
            </a:r>
            <a:endParaRPr lang="fr-CA" sz="1600" dirty="0" smtClean="0">
              <a:solidFill>
                <a:srgbClr val="33AFF7"/>
              </a:solidFill>
              <a:latin typeface="GT Pressura Mono" pitchFamily="2" charset="0"/>
            </a:endParaRPr>
          </a:p>
          <a:p>
            <a:pPr algn="ctr">
              <a:lnSpc>
                <a:spcPts val="2220"/>
              </a:lnSpc>
            </a:pPr>
            <a:r>
              <a:rPr lang="fr-CA" sz="1600" dirty="0" smtClean="0">
                <a:solidFill>
                  <a:srgbClr val="33AFF7"/>
                </a:solidFill>
                <a:latin typeface="GT Pressura Mono" pitchFamily="2" charset="0"/>
              </a:rPr>
              <a:t>{ Logique }</a:t>
            </a:r>
          </a:p>
          <a:p>
            <a:pPr>
              <a:lnSpc>
                <a:spcPts val="2220"/>
              </a:lnSpc>
            </a:pPr>
            <a:endParaRPr lang="fr-CA" sz="1700" dirty="0">
              <a:solidFill>
                <a:srgbClr val="33AFF7"/>
              </a:solidFill>
              <a:latin typeface="GT Pressura Mono" pitchFamily="2" charset="0"/>
            </a:endParaRPr>
          </a:p>
        </p:txBody>
      </p:sp>
      <p:sp>
        <p:nvSpPr>
          <p:cNvPr id="45" name="TextBox 44"/>
          <p:cNvSpPr txBox="1"/>
          <p:nvPr/>
        </p:nvSpPr>
        <p:spPr>
          <a:xfrm>
            <a:off x="6573600" y="641058"/>
            <a:ext cx="2462796" cy="1220847"/>
          </a:xfrm>
          <a:prstGeom prst="rect">
            <a:avLst/>
          </a:prstGeom>
          <a:noFill/>
        </p:spPr>
        <p:txBody>
          <a:bodyPr wrap="square" rtlCol="0">
            <a:spAutoFit/>
          </a:bodyPr>
          <a:lstStyle/>
          <a:p>
            <a:pPr algn="ctr">
              <a:lnSpc>
                <a:spcPts val="2220"/>
              </a:lnSpc>
            </a:pPr>
            <a:r>
              <a:rPr lang="fr-CA" sz="1600" dirty="0" smtClean="0">
                <a:solidFill>
                  <a:schemeClr val="tx2"/>
                </a:solidFill>
                <a:latin typeface="GT Pressura Mono" pitchFamily="2" charset="0"/>
              </a:rPr>
              <a:t>&lt; Planification &gt;</a:t>
            </a:r>
          </a:p>
          <a:p>
            <a:pPr algn="ctr">
              <a:lnSpc>
                <a:spcPts val="2220"/>
              </a:lnSpc>
            </a:pPr>
            <a:r>
              <a:rPr lang="fr-CA" sz="1600" dirty="0" smtClean="0">
                <a:solidFill>
                  <a:schemeClr val="tx2"/>
                </a:solidFill>
                <a:latin typeface="GT Pressura Mono" pitchFamily="2" charset="0"/>
              </a:rPr>
              <a:t>&lt; Collaboration &gt;</a:t>
            </a:r>
          </a:p>
          <a:p>
            <a:pPr algn="ctr">
              <a:lnSpc>
                <a:spcPts val="2220"/>
              </a:lnSpc>
            </a:pPr>
            <a:r>
              <a:rPr lang="fr-CA" sz="1600" dirty="0" smtClean="0">
                <a:solidFill>
                  <a:schemeClr val="tx2"/>
                </a:solidFill>
                <a:latin typeface="GT Pressura Mono" pitchFamily="2" charset="0"/>
              </a:rPr>
              <a:t>&lt; Exp</a:t>
            </a:r>
            <a:r>
              <a:rPr lang="fr-CA" sz="1600" dirty="0" smtClean="0">
                <a:solidFill>
                  <a:schemeClr val="tx2"/>
                </a:solidFill>
                <a:latin typeface="GT Pressura Mono" pitchFamily="2" charset="0"/>
              </a:rPr>
              <a:t>érimentation</a:t>
            </a:r>
            <a:r>
              <a:rPr lang="fr-CA" sz="1600" dirty="0" smtClean="0">
                <a:solidFill>
                  <a:schemeClr val="tx2"/>
                </a:solidFill>
                <a:latin typeface="GT Pressura Mono" pitchFamily="2" charset="0"/>
              </a:rPr>
              <a:t> &gt;</a:t>
            </a:r>
          </a:p>
          <a:p>
            <a:pPr algn="ctr">
              <a:lnSpc>
                <a:spcPts val="2220"/>
              </a:lnSpc>
            </a:pPr>
            <a:r>
              <a:rPr lang="fr-CA" sz="1600" dirty="0" smtClean="0">
                <a:solidFill>
                  <a:schemeClr val="tx2"/>
                </a:solidFill>
                <a:latin typeface="GT Pressura Mono" pitchFamily="2" charset="0"/>
              </a:rPr>
              <a:t>&lt; D</a:t>
            </a:r>
            <a:r>
              <a:rPr lang="fr-CA" sz="1600" dirty="0" smtClean="0">
                <a:solidFill>
                  <a:schemeClr val="tx2"/>
                </a:solidFill>
                <a:latin typeface="GT Pressura Mono" pitchFamily="2" charset="0"/>
              </a:rPr>
              <a:t>ébogage</a:t>
            </a:r>
            <a:r>
              <a:rPr lang="fr-CA" sz="1600" dirty="0" smtClean="0">
                <a:solidFill>
                  <a:schemeClr val="tx2"/>
                </a:solidFill>
                <a:latin typeface="GT Pressura Mono" pitchFamily="2" charset="0"/>
              </a:rPr>
              <a:t> &gt; </a:t>
            </a:r>
            <a:endParaRPr lang="fr-CA" sz="1600" dirty="0">
              <a:solidFill>
                <a:schemeClr val="tx2"/>
              </a:solidFill>
              <a:latin typeface="GT Pressura Mono" pitchFamily="2" charset="0"/>
            </a:endParaRPr>
          </a:p>
        </p:txBody>
      </p:sp>
    </p:spTree>
    <p:extLst>
      <p:ext uri="{BB962C8B-B14F-4D97-AF65-F5344CB8AC3E}">
        <p14:creationId xmlns:mc="http://schemas.openxmlformats.org/markup-compatibility/2006" xmlns:mv="urn:schemas-microsoft-com:mac:vml" xmlns="" xmlns:p14="http://schemas.microsoft.com/office/powerpoint/2010/main" val="973241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ysClr val="window" lastClr="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Exposition">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1538</Words>
  <Application>Microsoft Office PowerPoint</Application>
  <PresentationFormat>On-screen Show (16:9)</PresentationFormat>
  <Paragraphs>464</Paragraphs>
  <Slides>32</Slides>
  <Notes>32</Notes>
  <HiddenSlides>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GT Pressura Mono</vt:lpstr>
      <vt:lpstr>Calibri</vt:lpstr>
      <vt:lpstr>Avenir Next Condensed Medium</vt:lpstr>
      <vt:lpstr>Wingdings</vt:lpstr>
      <vt:lpstr>Times New Roman</vt:lpstr>
      <vt:lpstr>GT Pressura</vt:lpstr>
      <vt:lpstr>Thème Office</vt:lpstr>
      <vt:lpstr>1_Thème Office</vt:lpstr>
      <vt:lpstr>Slide 1</vt:lpstr>
      <vt:lpstr>Slide 2</vt:lpstr>
      <vt:lpstr>Slide 3</vt:lpstr>
      <vt:lpstr>Est-ce qu’un ordinateur a un cerveau?</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Pratiques</vt:lpstr>
      <vt:lpstr>Slide 23</vt:lpstr>
      <vt:lpstr>Slide 24</vt:lpstr>
      <vt:lpstr>Slide 25</vt:lpstr>
      <vt:lpstr>Perspectives </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 &amp; Empower Canadian Teachers with CODE</dc:title>
  <dc:creator>Yasmin Ahmad</dc:creator>
  <cp:lastModifiedBy>katelissitsa</cp:lastModifiedBy>
  <cp:revision>302</cp:revision>
  <cp:lastPrinted>2016-11-27T18:20:20Z</cp:lastPrinted>
  <dcterms:created xsi:type="dcterms:W3CDTF">2016-12-12T14:33:40Z</dcterms:created>
  <dcterms:modified xsi:type="dcterms:W3CDTF">2017-01-26T22:00:09Z</dcterms:modified>
</cp:coreProperties>
</file>